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8" r:id="rId3"/>
    <p:sldId id="369" r:id="rId4"/>
    <p:sldId id="259" r:id="rId5"/>
    <p:sldId id="292" r:id="rId6"/>
    <p:sldId id="293" r:id="rId7"/>
    <p:sldId id="294" r:id="rId8"/>
    <p:sldId id="266" r:id="rId9"/>
    <p:sldId id="295" r:id="rId10"/>
    <p:sldId id="260" r:id="rId11"/>
    <p:sldId id="296" r:id="rId12"/>
    <p:sldId id="329" r:id="rId13"/>
    <p:sldId id="330" r:id="rId14"/>
    <p:sldId id="263" r:id="rId15"/>
    <p:sldId id="314" r:id="rId16"/>
    <p:sldId id="334" r:id="rId17"/>
    <p:sldId id="393" r:id="rId18"/>
    <p:sldId id="355" r:id="rId19"/>
    <p:sldId id="297" r:id="rId20"/>
    <p:sldId id="299" r:id="rId21"/>
    <p:sldId id="302" r:id="rId22"/>
    <p:sldId id="303" r:id="rId23"/>
    <p:sldId id="304" r:id="rId24"/>
    <p:sldId id="300" r:id="rId25"/>
    <p:sldId id="382" r:id="rId26"/>
    <p:sldId id="383" r:id="rId27"/>
    <p:sldId id="384" r:id="rId28"/>
    <p:sldId id="385" r:id="rId29"/>
    <p:sldId id="387" r:id="rId30"/>
    <p:sldId id="388" r:id="rId31"/>
    <p:sldId id="389" r:id="rId32"/>
    <p:sldId id="390" r:id="rId33"/>
    <p:sldId id="392" r:id="rId34"/>
    <p:sldId id="321" r:id="rId35"/>
    <p:sldId id="325" r:id="rId36"/>
    <p:sldId id="326" r:id="rId37"/>
  </p:sldIdLst>
  <p:sldSz cx="12192000" cy="6858000"/>
  <p:notesSz cx="7104063"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54A322E-A42A-4600-AF00-94E3A16F28A7}">
          <p14:sldIdLst>
            <p14:sldId id="256"/>
            <p14:sldId id="258"/>
            <p14:sldId id="369"/>
          </p14:sldIdLst>
        </p14:section>
        <p14:section name="Le budget" id="{9B5E6BD4-80EA-4457-81AE-4CA2ECD8DCC6}">
          <p14:sldIdLst>
            <p14:sldId id="259"/>
            <p14:sldId id="292"/>
            <p14:sldId id="293"/>
            <p14:sldId id="294"/>
            <p14:sldId id="266"/>
            <p14:sldId id="295"/>
            <p14:sldId id="260"/>
            <p14:sldId id="296"/>
            <p14:sldId id="329"/>
          </p14:sldIdLst>
        </p14:section>
        <p14:section name="Le compte bancaire" id="{7DEE2D23-44F1-4B9D-869A-FDCAE9E94266}">
          <p14:sldIdLst>
            <p14:sldId id="330"/>
            <p14:sldId id="263"/>
            <p14:sldId id="314"/>
            <p14:sldId id="334"/>
            <p14:sldId id="393"/>
          </p14:sldIdLst>
        </p14:section>
        <p14:section name="L'épargne" id="{58B35D7B-7B2A-4AF1-BBD9-B6ACDCF24997}">
          <p14:sldIdLst>
            <p14:sldId id="355"/>
            <p14:sldId id="297"/>
            <p14:sldId id="299"/>
            <p14:sldId id="302"/>
            <p14:sldId id="303"/>
          </p14:sldIdLst>
        </p14:section>
        <p14:section name="Le crédit" id="{EC922C58-EBB9-4925-AC45-F311B3DEEDE8}">
          <p14:sldIdLst>
            <p14:sldId id="304"/>
            <p14:sldId id="300"/>
          </p14:sldIdLst>
        </p14:section>
        <p14:section name="Les moyens de paiement" id="{54DDD8A8-97DA-412B-B24B-728EABA035FF}">
          <p14:sldIdLst>
            <p14:sldId id="382"/>
            <p14:sldId id="383"/>
            <p14:sldId id="384"/>
            <p14:sldId id="385"/>
            <p14:sldId id="387"/>
            <p14:sldId id="388"/>
            <p14:sldId id="389"/>
          </p14:sldIdLst>
        </p14:section>
        <p14:section name="Les arnaques" id="{437E2066-F1C3-44B2-AE92-704BF37DC64E}">
          <p14:sldIdLst>
            <p14:sldId id="390"/>
            <p14:sldId id="392"/>
          </p14:sldIdLst>
        </p14:section>
        <p14:section name="Conclusion" id="{7DDA91AC-424B-4932-85C5-0A260CF8F614}">
          <p14:sldIdLst>
            <p14:sldId id="321"/>
            <p14:sldId id="325"/>
            <p14:sldId id="32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2361"/>
    <a:srgbClr val="213B76"/>
    <a:srgbClr val="E47117"/>
    <a:srgbClr val="C00000"/>
    <a:srgbClr val="C81E60"/>
    <a:srgbClr val="CD2462"/>
    <a:srgbClr val="E57117"/>
    <a:srgbClr val="C92360"/>
    <a:srgbClr val="F8F8F8"/>
    <a:srgbClr val="F6F4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64327" autoAdjust="0"/>
  </p:normalViewPr>
  <p:slideViewPr>
    <p:cSldViewPr snapToGrid="0">
      <p:cViewPr varScale="1">
        <p:scale>
          <a:sx n="70" d="100"/>
          <a:sy n="70" d="100"/>
        </p:scale>
        <p:origin x="2046" y="60"/>
      </p:cViewPr>
      <p:guideLst/>
    </p:cSldViewPr>
  </p:slideViewPr>
  <p:outlineViewPr>
    <p:cViewPr>
      <p:scale>
        <a:sx n="33" d="100"/>
        <a:sy n="33" d="100"/>
      </p:scale>
      <p:origin x="0" y="-10194"/>
    </p:cViewPr>
  </p:outlineViewPr>
  <p:notesTextViewPr>
    <p:cViewPr>
      <p:scale>
        <a:sx n="3" d="2"/>
        <a:sy n="3" d="2"/>
      </p:scale>
      <p:origin x="0" y="0"/>
    </p:cViewPr>
  </p:notesTextViewPr>
  <p:sorterViewPr>
    <p:cViewPr>
      <p:scale>
        <a:sx n="100" d="100"/>
        <a:sy n="100" d="100"/>
      </p:scale>
      <p:origin x="0" y="-11964"/>
    </p:cViewPr>
  </p:sorterViewPr>
  <p:notesViewPr>
    <p:cSldViewPr snapToGrid="0">
      <p:cViewPr varScale="1">
        <p:scale>
          <a:sx n="78" d="100"/>
          <a:sy n="78"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ce réservé de l'image des diapositives 3"/>
          <p:cNvSpPr>
            <a:spLocks noGrp="1" noRot="1" noChangeAspect="1"/>
          </p:cNvSpPr>
          <p:nvPr>
            <p:ph type="sldImg" idx="2"/>
          </p:nvPr>
        </p:nvSpPr>
        <p:spPr>
          <a:xfrm>
            <a:off x="1792288" y="96838"/>
            <a:ext cx="3608387" cy="2030412"/>
          </a:xfrm>
          <a:prstGeom prst="rect">
            <a:avLst/>
          </a:prstGeom>
          <a:noFill/>
          <a:ln w="12700">
            <a:solidFill>
              <a:prstClr val="black"/>
            </a:solidFill>
          </a:ln>
        </p:spPr>
        <p:txBody>
          <a:bodyPr vert="horz" lIns="94768" tIns="47384" rIns="94768" bIns="47384" rtlCol="0" anchor="ctr"/>
          <a:lstStyle/>
          <a:p>
            <a:endParaRPr lang="fr-FR" dirty="0"/>
          </a:p>
        </p:txBody>
      </p:sp>
      <p:sp>
        <p:nvSpPr>
          <p:cNvPr id="5" name="Espace réservé des notes 4"/>
          <p:cNvSpPr>
            <a:spLocks noGrp="1"/>
          </p:cNvSpPr>
          <p:nvPr>
            <p:ph type="body" sz="quarter" idx="3"/>
          </p:nvPr>
        </p:nvSpPr>
        <p:spPr>
          <a:xfrm>
            <a:off x="225580" y="2381643"/>
            <a:ext cx="6740815" cy="7553540"/>
          </a:xfrm>
          <a:prstGeom prst="rect">
            <a:avLst/>
          </a:prstGeom>
        </p:spPr>
        <p:txBody>
          <a:bodyPr vert="horz" lIns="94768" tIns="47384" rIns="94768" bIns="47384" rtlCol="0"/>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numéro de diapositive 6"/>
          <p:cNvSpPr>
            <a:spLocks noGrp="1"/>
          </p:cNvSpPr>
          <p:nvPr>
            <p:ph type="sldNum" sz="quarter" idx="5"/>
          </p:nvPr>
        </p:nvSpPr>
        <p:spPr>
          <a:xfrm>
            <a:off x="6422352" y="9935184"/>
            <a:ext cx="680067" cy="299430"/>
          </a:xfrm>
          <a:prstGeom prst="rect">
            <a:avLst/>
          </a:prstGeom>
        </p:spPr>
        <p:txBody>
          <a:bodyPr vert="horz" lIns="94768" tIns="47384" rIns="94768" bIns="47384" rtlCol="0" anchor="b"/>
          <a:lstStyle>
            <a:lvl1pPr algn="r">
              <a:defRPr sz="1200"/>
            </a:lvl1pPr>
          </a:lstStyle>
          <a:p>
            <a:fld id="{378CD4AB-E171-4520-A743-174F86F6BA7B}" type="slidenum">
              <a:rPr lang="fr-FR" smtClean="0"/>
              <a:t>‹N°›</a:t>
            </a:fld>
            <a:endParaRPr lang="fr-FR" dirty="0"/>
          </a:p>
        </p:txBody>
      </p:sp>
    </p:spTree>
    <p:extLst>
      <p:ext uri="{BB962C8B-B14F-4D97-AF65-F5344CB8AC3E}">
        <p14:creationId xmlns:p14="http://schemas.microsoft.com/office/powerpoint/2010/main" val="2196585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eWW2-Nssax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youtube.com/watch?v=qMGNe2Rbnsc&amp;list=PL5s7tS3YwHhbtl8w-YaJfBxtWZjVbiQe9&amp;index=23"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view.genially.com/61f7c78e07d9ad001971cee9/interactive-content-infographie-produits-depargne-en-fonction-du-risqu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watch?v=8KWY33PTLUQ"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youtube.com/watch?v=igz5xdjyaeU"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2"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youtube.com/watch?v=5OACJ9dWWfQ&amp;list=PL5s7tS3YwHhbtl8w-YaJfBxtWZjVbiQe9&amp;index=5"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919Ez9fEWV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a:t>
            </a:fld>
            <a:endParaRPr lang="fr-FR" dirty="0"/>
          </a:p>
        </p:txBody>
      </p:sp>
      <p:sp>
        <p:nvSpPr>
          <p:cNvPr id="7" name="Espace réservé des notes 6"/>
          <p:cNvSpPr>
            <a:spLocks noGrp="1"/>
          </p:cNvSpPr>
          <p:nvPr>
            <p:ph type="body" sz="quarter" idx="11"/>
          </p:nvPr>
        </p:nvSpPr>
        <p:spPr>
          <a:xfrm>
            <a:off x="225580" y="2381642"/>
            <a:ext cx="6740815" cy="7386910"/>
          </a:xfrm>
        </p:spPr>
        <p:txBody>
          <a:bodyPr/>
          <a:lstStyle/>
          <a:p>
            <a:endParaRPr lang="fr-FR" dirty="0"/>
          </a:p>
        </p:txBody>
      </p:sp>
    </p:spTree>
    <p:extLst>
      <p:ext uri="{BB962C8B-B14F-4D97-AF65-F5344CB8AC3E}">
        <p14:creationId xmlns:p14="http://schemas.microsoft.com/office/powerpoint/2010/main" val="3673416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10</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Calculer le budget d’une famille à partir de dépenses et de ressources type.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276975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11</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Corriger l’exercice de la diapositive 9.</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Une fois son budget mensuel planifié, il est utile de faire le suivi des dépenses tout au long du mois. En effet, le montant prévu en début de mois peut différer du montant réellement payé. Il peut y avoir des dépenses imprévues, etc…</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Conserver ses reçus et factures est le meilleur moyen de s’assurer que les renseignements sont exacts et que rien n’a été oublié.</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p>
          <a:p>
            <a:endParaRPr lang="fr-FR" dirty="0"/>
          </a:p>
        </p:txBody>
      </p:sp>
    </p:spTree>
    <p:extLst>
      <p:ext uri="{BB962C8B-B14F-4D97-AF65-F5344CB8AC3E}">
        <p14:creationId xmlns:p14="http://schemas.microsoft.com/office/powerpoint/2010/main" val="3263643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12</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Faire une synthèse des notions clé à retenir sur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Vocabulaire : </a:t>
            </a:r>
            <a:r>
              <a:rPr lang="fr-FR" dirty="0">
                <a:latin typeface="Arial" panose="020B0604020202020204" pitchFamily="34" charset="0"/>
                <a:ea typeface="Calibri" panose="020F0502020204030204" pitchFamily="34" charset="0"/>
                <a:cs typeface="Arial" panose="020B0604020202020204" pitchFamily="34" charset="0"/>
              </a:rPr>
              <a:t>les principaux mots / expressions employées dans la gestion budgétaire.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Mettre à jour son budget très régulièrement, sans oublier les dépenses connues à venir.</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Catégoriser chaque dépense pour mieux connaitre la répartition des dépenses et ainsi mieux identifier les dépenses futures.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Réduire au maximum les dépenses régulières (forfait de téléphone par exemple).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Toujours s’interroger sur l’utilité d’une dépense occasionnelle.</a:t>
            </a:r>
          </a:p>
          <a:p>
            <a:endParaRPr lang="fr-FR" dirty="0"/>
          </a:p>
          <a:p>
            <a:endParaRPr lang="fr-FR" dirty="0"/>
          </a:p>
        </p:txBody>
      </p:sp>
    </p:spTree>
    <p:extLst>
      <p:ext uri="{BB962C8B-B14F-4D97-AF65-F5344CB8AC3E}">
        <p14:creationId xmlns:p14="http://schemas.microsoft.com/office/powerpoint/2010/main" val="16897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13</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b="1"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r>
              <a:rPr lang="fr-FR" dirty="0">
                <a:latin typeface="Arial" panose="020B0604020202020204" pitchFamily="34" charset="0"/>
                <a:ea typeface="Calibri" panose="020F0502020204030204" pitchFamily="34" charset="0"/>
                <a:cs typeface="Arial" panose="020B0604020202020204" pitchFamily="34" charset="0"/>
              </a:rPr>
              <a:t>Lien vers la vidéo de 15 secondes « Alors, tu gères ? : le compte bancaire » sur la chaine YouTube 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https://www.youtube.com/watch?v=eWW2-NssaxM</a:t>
            </a:r>
            <a:endParaRPr lang="fr-FR" dirty="0"/>
          </a:p>
        </p:txBody>
      </p:sp>
    </p:spTree>
    <p:extLst>
      <p:ext uri="{BB962C8B-B14F-4D97-AF65-F5344CB8AC3E}">
        <p14:creationId xmlns:p14="http://schemas.microsoft.com/office/powerpoint/2010/main" val="4149355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14</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à quoi sert un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Un compte bancaire sert à gérer son argent au quotidien, à faire des paiements et à y recevoir de l’argent.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est possible d’avoir plusieurs comptes bancaires par personne.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est possible pour un mineur de ne pas avoir de compte. Pour une personne adulte en revanche, il est aujourd’hui très difficile de s’en passer pour payer des factures, recevoir un salaire, déposer des chèques, etc.</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6716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15</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Matérialiser le lien entre le compte bancaire et le budget.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comprendre l’importance de ne pas être à découvert.</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sz="1500" b="1" u="sng" dirty="0">
                <a:latin typeface="Arial" panose="020B0604020202020204" pitchFamily="34" charset="0"/>
                <a:ea typeface="Times New Roman" panose="02020603050405020304" pitchFamily="18" charset="0"/>
              </a:rPr>
              <a:t>L’essentiel</a:t>
            </a:r>
            <a:r>
              <a:rPr lang="fr-FR" sz="1500" dirty="0">
                <a:latin typeface="Arial" panose="020B0604020202020204" pitchFamily="34" charset="0"/>
                <a:ea typeface="Times New Roman" panose="02020603050405020304" pitchFamily="18" charset="0"/>
              </a:rPr>
              <a:t> : </a:t>
            </a:r>
            <a:endParaRPr lang="fr-FR" sz="1500" dirty="0">
              <a:latin typeface="Times New Roman" panose="02020603050405020304" pitchFamily="18" charset="0"/>
              <a:ea typeface="Times New Roman" panose="02020603050405020304" pitchFamily="18" charset="0"/>
            </a:endParaRPr>
          </a:p>
          <a:p>
            <a:r>
              <a:rPr lang="fr-FR" dirty="0">
                <a:solidFill>
                  <a:srgbClr val="000000"/>
                </a:solidFill>
                <a:latin typeface="Arial" panose="020B0604020202020204" pitchFamily="34" charset="0"/>
              </a:rPr>
              <a:t>Lorsqu’on vous donne de l’argent en espèces (argent de poche, anniversaire…) et que vous dépensez tout, votre porte-monnaie est vide et vous ne pouvez plus rien dépenser. C’est le même principe avec un compte bancaire qui est donc une sorte de porte-monnaie dématérialisé.</a:t>
            </a:r>
            <a:endParaRPr lang="fr-FR" sz="1500" dirty="0">
              <a:latin typeface="Times New Roman" panose="02020603050405020304" pitchFamily="18" charset="0"/>
              <a:ea typeface="Times New Roman" panose="02020603050405020304" pitchFamily="18" charset="0"/>
            </a:endParaRPr>
          </a:p>
          <a:p>
            <a:pPr algn="just"/>
            <a:r>
              <a:rPr lang="fr-FR" dirty="0">
                <a:solidFill>
                  <a:srgbClr val="000000"/>
                </a:solidFill>
                <a:latin typeface="Arial" panose="020B0604020202020204" pitchFamily="34" charset="0"/>
                <a:cs typeface="Arial" panose="020B0604020202020204" pitchFamily="34" charset="0"/>
              </a:rPr>
              <a:t>Le compte bancaire est l’endroit où « arrivent » les revenus (ressources) et d’où « partent »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ressources viennent s’ajouter sur le compte : on dit que le compte est crédité ou que les sommes sont mises au crédit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dépenses sont retirées du compte : on dit que le compte est débité ou que les sommes sont mise au </a:t>
            </a:r>
            <a:r>
              <a:rPr lang="fr-FR" dirty="0" err="1">
                <a:latin typeface="Arial" panose="020B0604020202020204" pitchFamily="34" charset="0"/>
                <a:cs typeface="Times New Roman" panose="02020603050405020304" pitchFamily="18" charset="0"/>
              </a:rPr>
              <a:t>debit</a:t>
            </a:r>
            <a:r>
              <a:rPr lang="fr-FR" dirty="0">
                <a:latin typeface="Arial" panose="020B0604020202020204" pitchFamily="34" charset="0"/>
                <a:cs typeface="Times New Roman" panose="02020603050405020304" pitchFamily="18" charset="0"/>
              </a:rPr>
              <a: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Un </a:t>
            </a:r>
            <a:r>
              <a:rPr lang="fr-FR" b="1" dirty="0">
                <a:latin typeface="Arial" panose="020B0604020202020204" pitchFamily="34" charset="0"/>
                <a:ea typeface="Calibri" panose="020F0502020204030204" pitchFamily="34" charset="0"/>
                <a:cs typeface="Arial" panose="020B0604020202020204" pitchFamily="34" charset="0"/>
              </a:rPr>
              <a:t>découvert</a:t>
            </a:r>
            <a:r>
              <a:rPr lang="fr-FR" dirty="0">
                <a:latin typeface="Arial" panose="020B0604020202020204" pitchFamily="34" charset="0"/>
                <a:ea typeface="Calibri" panose="020F0502020204030204" pitchFamily="34" charset="0"/>
                <a:cs typeface="Arial" panose="020B0604020202020204" pitchFamily="34" charset="0"/>
              </a:rPr>
              <a:t> est un </a:t>
            </a:r>
            <a:r>
              <a:rPr lang="fr-FR" b="1" dirty="0">
                <a:latin typeface="Arial" panose="020B0604020202020204" pitchFamily="34" charset="0"/>
                <a:ea typeface="Calibri" panose="020F0502020204030204" pitchFamily="34" charset="0"/>
                <a:cs typeface="Arial" panose="020B0604020202020204" pitchFamily="34" charset="0"/>
              </a:rPr>
              <a:t>prêt d’argent</a:t>
            </a:r>
            <a:r>
              <a:rPr lang="fr-FR" dirty="0">
                <a:latin typeface="Arial" panose="020B0604020202020204" pitchFamily="34" charset="0"/>
                <a:ea typeface="Calibri" panose="020F0502020204030204" pitchFamily="34" charset="0"/>
                <a:cs typeface="Arial" panose="020B0604020202020204" pitchFamily="34" charset="0"/>
              </a:rPr>
              <a:t> par la banque qui génère des frais (notamment des intérêts qu’on appelle des agios) en contrepartie. Le découvert n’est pas un droit. Il faut prévoir une autorisation de découvert avec sa banque. Celle-ci n’est pas obligée de l’accorder.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Sur certains comptes bancaires, être à découvert n’est pas autorisé. En cas de dépassement du découvert autorisé, les frais facturés par la banque sont encore plus importants.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Un prêt d’argent</a:t>
            </a:r>
            <a:r>
              <a:rPr lang="fr-FR" dirty="0">
                <a:latin typeface="Arial" panose="020B0604020202020204" pitchFamily="34" charset="0"/>
                <a:ea typeface="Calibri" panose="020F0502020204030204" pitchFamily="34" charset="0"/>
                <a:cs typeface="Arial" panose="020B0604020202020204" pitchFamily="34" charset="0"/>
              </a:rPr>
              <a:t> s’appelle aussi un </a:t>
            </a:r>
            <a:r>
              <a:rPr lang="fr-FR" b="1" dirty="0">
                <a:latin typeface="Arial" panose="020B0604020202020204" pitchFamily="34" charset="0"/>
                <a:ea typeface="Calibri" panose="020F0502020204030204" pitchFamily="34" charset="0"/>
                <a:cs typeface="Arial" panose="020B0604020202020204" pitchFamily="34" charset="0"/>
              </a:rPr>
              <a:t>crédit</a:t>
            </a:r>
            <a:r>
              <a:rPr lang="fr-FR" dirty="0">
                <a:latin typeface="Arial" panose="020B0604020202020204" pitchFamily="34" charset="0"/>
                <a:ea typeface="Calibri" panose="020F0502020204030204" pitchFamily="34" charset="0"/>
                <a:cs typeface="Arial" panose="020B0604020202020204" pitchFamily="34" charset="0"/>
              </a:rPr>
              <a:t> (cf. thème 7 dans la présentation). Il ne faut donc pas le confondre avec le mot « crédit » signifiant «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83134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16</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Retenir les notions essentielles associées à la gestion du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Pour bien gérer son compte, il faut le consulter régulièrement afin d’éviter d’être à découvert et détecter des fraudes ; choisir à chaque fois que cela est possible d’être prélevé automatiquement afin de régler ses dépenses en temps et en heure et donc prévoir la provision nécessaire au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Comment consulter régulièrement son compte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y a plusieurs façons de consulter ses comptes en fonction de sa banque : par Internet, application mobile, téléphone (application de la banque) ou via un distributeur.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Que se passe-t-il s’il n’y a pas assez d’argent sur le compte pour payer un achat avec la carte ou avec un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la banque va laisser passer l’opération et le compte sera à découvert (cela occasionne des frais…).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elle va rejeter l’opération pour absence ou insuffisance de provision avec comme conséquence possible des frais bancaires, une interdiction bancaire, voire en cas d’incidents répétés, la clôture du compte (la banque a le droit de fermer le compte, en laissant un délai de préavis de deux mois au titulaire du compte). </a:t>
            </a:r>
            <a:r>
              <a:rPr lang="fr-FR" b="1" dirty="0">
                <a:latin typeface="Arial" panose="020B0604020202020204" pitchFamily="34" charset="0"/>
                <a:ea typeface="Times New Roman" panose="02020603050405020304" pitchFamily="18" charset="0"/>
                <a:cs typeface="Times New Roman" panose="02020603050405020304" pitchFamily="18" charset="0"/>
              </a:rPr>
              <a:t>D’où l’intérêt d’anticiper</a:t>
            </a:r>
            <a:r>
              <a:rPr lang="fr-FR" dirty="0">
                <a:latin typeface="Arial" panose="020B0604020202020204" pitchFamily="34" charset="0"/>
                <a:ea typeface="Times New Roman" panose="02020603050405020304" pitchFamily="18" charset="0"/>
                <a:cs typeface="Times New Roman" panose="02020603050405020304" pitchFamily="18" charset="0"/>
              </a:rPr>
              <a: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vous avez une carte à autorisation systématique, vous ne pourrez tout simplement pas payer. </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p>
          <a:p>
            <a:endParaRPr lang="fr-FR" dirty="0"/>
          </a:p>
        </p:txBody>
      </p:sp>
    </p:spTree>
    <p:extLst>
      <p:ext uri="{BB962C8B-B14F-4D97-AF65-F5344CB8AC3E}">
        <p14:creationId xmlns:p14="http://schemas.microsoft.com/office/powerpoint/2010/main" val="1357682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17</a:t>
            </a:fld>
            <a:endParaRPr lang="fr-FR" dirty="0"/>
          </a:p>
        </p:txBody>
      </p:sp>
    </p:spTree>
    <p:extLst>
      <p:ext uri="{BB962C8B-B14F-4D97-AF65-F5344CB8AC3E}">
        <p14:creationId xmlns:p14="http://schemas.microsoft.com/office/powerpoint/2010/main" val="2729359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18</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defTabSz="947684">
              <a:defRPr/>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l‘épargne » sur la chaine YouTube d’EDUCFI Banque de France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https://www.youtube.com/watch?v=qMGNe2Rbnsc&amp;list=PL5s7tS3YwHhbtl8w-YaJfBxtWZjVbiQe9&amp;index=23</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472882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19</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ce qu’est l’épargne et l’intérêt d’épargner.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D’autres mots pour « épargner » : économiser, mettre de l’argent de côté.</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L’argent disponible, une fois toutes les dépenses faites, peut constituer de l’épargne. Si on ne le dépense pas, on peut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garder sur son compte pour de futures dépenses, ou encore dans une tirelire (dans ce cas, il ne rapporte rien),</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 le placer pour toucher des intérêts.</a:t>
            </a:r>
          </a:p>
          <a:p>
            <a:r>
              <a:rPr lang="fr-FR"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168056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a:t>
            </a:fld>
            <a:endParaRPr lang="fr-FR" dirty="0"/>
          </a:p>
        </p:txBody>
      </p:sp>
      <p:sp>
        <p:nvSpPr>
          <p:cNvPr id="5" name="Espace réservé des notes 4"/>
          <p:cNvSpPr>
            <a:spLocks noGrp="1"/>
          </p:cNvSpPr>
          <p:nvPr>
            <p:ph type="body" sz="quarter" idx="11"/>
          </p:nvPr>
        </p:nvSpPr>
        <p:spPr>
          <a:xfrm>
            <a:off x="225580" y="4457621"/>
            <a:ext cx="6740815" cy="5477563"/>
          </a:xfrm>
        </p:spPr>
        <p:txBody>
          <a:bodyPr/>
          <a:lstStyle/>
          <a:p>
            <a:endParaRPr lang="fr-FR" dirty="0"/>
          </a:p>
        </p:txBody>
      </p:sp>
      <p:sp>
        <p:nvSpPr>
          <p:cNvPr id="6" name="Espace réservé des notes 5"/>
          <p:cNvSpPr>
            <a:spLocks noGrp="1"/>
          </p:cNvSpPr>
          <p:nvPr>
            <p:ph type="body" idx="1"/>
          </p:nvPr>
        </p:nvSpPr>
        <p:spPr>
          <a:xfrm>
            <a:off x="225580" y="2225273"/>
            <a:ext cx="6740815" cy="2232346"/>
          </a:xfrm>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Présenter les différents thèmes du passeport 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Le passeport est structuré en 8 thèmes avec une progression logique. Il est toutefois possible de dérouler les thèmes dans un ordre différent.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solidFill>
                  <a:srgbClr val="000000"/>
                </a:solidFill>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endParaRPr lang="fr-FR" dirty="0"/>
          </a:p>
        </p:txBody>
      </p:sp>
    </p:spTree>
    <p:extLst>
      <p:ext uri="{BB962C8B-B14F-4D97-AF65-F5344CB8AC3E}">
        <p14:creationId xmlns:p14="http://schemas.microsoft.com/office/powerpoint/2010/main" val="926546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20</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Identifier les caractéristiques des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Soyez attentif quand vous choisissez un produit financier pour placer votre épargne. </a:t>
            </a:r>
            <a:r>
              <a:rPr lang="fr-FR" dirty="0">
                <a:latin typeface="Arial" panose="020B0604020202020204" pitchFamily="34" charset="0"/>
                <a:ea typeface="Calibri" panose="020F0502020204030204" pitchFamily="34" charset="0"/>
                <a:cs typeface="Arial" panose="020B0604020202020204" pitchFamily="34" charset="0"/>
              </a:rPr>
              <a:t>Il existe en effet différentes sortes de produits de placement avec des caractéristiques très diverses : cela va des produits « sûrs » et qui rapportent « un peu » à des produits qui peuvent rapporter « plus » et ne sont pas « garantis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garantis (sûrs) </a:t>
            </a:r>
            <a:r>
              <a:rPr lang="fr-FR" dirty="0">
                <a:latin typeface="Arial" panose="020B0604020202020204" pitchFamily="34" charset="0"/>
                <a:ea typeface="Times New Roman" panose="02020603050405020304" pitchFamily="18" charset="0"/>
                <a:cs typeface="Times New Roman" panose="02020603050405020304" pitchFamily="18" charset="0"/>
              </a:rPr>
              <a:t>tels qu’un livret bancaire (ou un Plan Épargne Logement) sont des produits dont les placements (sommes placées) sont garantis. En contrepartie, ces produits rapportent peu. C’est intéressant quand on veut, par exemple, épargner pour avoir de l’argent rapidement disponible en cas d’imprévu ou pour un projet à court terme. </a:t>
            </a:r>
          </a:p>
          <a:p>
            <a:pPr marL="355382" indent="-355382">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non garantis (risqués) </a:t>
            </a:r>
            <a:r>
              <a:rPr lang="fr-FR" dirty="0">
                <a:latin typeface="Arial" panose="020B0604020202020204" pitchFamily="34" charset="0"/>
                <a:ea typeface="Times New Roman" panose="02020603050405020304" pitchFamily="18" charset="0"/>
                <a:cs typeface="Times New Roman" panose="02020603050405020304" pitchFamily="18" charset="0"/>
              </a:rPr>
              <a:t>tels que les actions sont des produits qui peuvent rapporter plus. Ils correspondent à un placement de long terme, que l’on fait avec de l’argent dont on pense ne pas avoir besoin rapidement, et au sujet duquel on accepte de prendre un risque de perte, en échange de la possibilité de faire un gain plus important que sur un placement garanti. Au sein de cette famille de produits, il y a des placements plus ou moins risqués.</a:t>
            </a:r>
          </a:p>
          <a:p>
            <a:r>
              <a:rPr lang="fr-FR" dirty="0">
                <a:latin typeface="Arial" panose="020B0604020202020204" pitchFamily="34" charset="0"/>
                <a:ea typeface="Calibri" panose="020F0502020204030204" pitchFamily="34" charset="0"/>
                <a:cs typeface="Arial" panose="020B0604020202020204" pitchFamily="34" charset="0"/>
              </a:rPr>
              <a:t>Une infographie sur les principaux produits d’épargne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réalisée par la Banque de France, accessible directement sur la diapositive</a:t>
            </a:r>
            <a:r>
              <a:rPr lang="fr-FR" b="1" dirty="0">
                <a:latin typeface="Arial" panose="020B0604020202020204" pitchFamily="34" charset="0"/>
                <a:ea typeface="Calibri" panose="020F0502020204030204" pitchFamily="34" charset="0"/>
                <a:cs typeface="Arial" panose="020B0604020202020204" pitchFamily="34" charset="0"/>
              </a:rPr>
              <a:t>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https://view.genially.com/61f7c78e07d9ad001971cee9/interactive-content-infographie-produits-depargne-en-fonction-du-risque</a:t>
            </a:r>
            <a:r>
              <a:rPr lang="fr-FR" dirty="0">
                <a:latin typeface="Arial" panose="020B0604020202020204" pitchFamily="34" charset="0"/>
                <a:ea typeface="Calibri" panose="020F0502020204030204" pitchFamily="34" charset="0"/>
                <a:cs typeface="Arial" panose="020B0604020202020204" pitchFamily="34" charset="0"/>
              </a:rPr>
              <a:t>, vous donne un aperçu des principaux produits d’épargne positionnés sur une courbe risque-rendement.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Les trois critères importants pour faire un choix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rendement : ce que ça va rapporter, en % (taux d’intérêt)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disponibilité de l’argent : est-ce que je peux m’en servir n’importe quand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niveau de risque : est-ce que je suis prêt à perdre une partie voire la totalité de l’argent mis de côté ?</a:t>
            </a:r>
          </a:p>
          <a:p>
            <a:r>
              <a:rPr lang="fr-FR" dirty="0">
                <a:latin typeface="Arial" panose="020B0604020202020204" pitchFamily="34" charset="0"/>
                <a:ea typeface="Calibri" panose="020F0502020204030204" pitchFamily="34" charset="0"/>
                <a:cs typeface="Arial" panose="020B0604020202020204" pitchFamily="34" charset="0"/>
              </a:rPr>
              <a:t>Avant de choisir, il faut réfléchir à ce dont on a besoin. Cela nécessite de toujours bien se faire expliquer et de bien comprendre le placement proposé avant de se décider.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Attention aux arnaques à l’épargne :</a:t>
            </a:r>
            <a:r>
              <a:rPr lang="fr-FR" dirty="0">
                <a:latin typeface="Arial" panose="020B0604020202020204" pitchFamily="34" charset="0"/>
                <a:ea typeface="Calibri" panose="020F0502020204030204" pitchFamily="34" charset="0"/>
                <a:cs typeface="Arial" panose="020B0604020202020204" pitchFamily="34" charset="0"/>
              </a:rPr>
              <a:t> les personnes sont attirées sur Internet, par SMS ou sur les réseaux sociaux par des propositions de produits qui soi-disant font tout à la fois : rapporter beaucoup, sans prendre de risque. Il faut faire très attention quand cela paraît « trop beau », car le plus souvent, l’argent disparaît. Le produit et la société qui le propose n’existent pas. Attention donc aux messages ou aux publicités qui vantent des produits trop « miraculeux » pour être honnêtes.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576125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21</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qu'est-ce qu'un taux d'intérêt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https://www.youtube.com/watch?v=8KWY33PTLUQ</a:t>
            </a:r>
            <a:endParaRPr lang="fr-FR" dirty="0"/>
          </a:p>
          <a:p>
            <a:endParaRPr lang="fr-FR" dirty="0"/>
          </a:p>
        </p:txBody>
      </p:sp>
    </p:spTree>
    <p:extLst>
      <p:ext uri="{BB962C8B-B14F-4D97-AF65-F5344CB8AC3E}">
        <p14:creationId xmlns:p14="http://schemas.microsoft.com/office/powerpoint/2010/main" val="1637256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22</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la notion de taux d’intérêt dans le contexte de l’épargne, ainsi que la notion de capitalisation des intérêts.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Qu’est-ce qu’un taux ?</a:t>
            </a:r>
            <a:r>
              <a:rPr lang="fr-FR" dirty="0">
                <a:latin typeface="Arial" panose="020B0604020202020204" pitchFamily="34" charset="0"/>
                <a:ea typeface="Calibri" panose="020F0502020204030204" pitchFamily="34" charset="0"/>
                <a:cs typeface="Arial" panose="020B0604020202020204" pitchFamily="34" charset="0"/>
              </a:rPr>
              <a:t> C’est un nombre qui exprime le rapport entre deux autres nombres. Un taux est souvent exprimé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Que signifie intérêt ?</a:t>
            </a:r>
            <a:r>
              <a:rPr lang="fr-FR" dirty="0">
                <a:latin typeface="Arial" panose="020B0604020202020204" pitchFamily="34" charset="0"/>
                <a:ea typeface="Calibri" panose="020F0502020204030204" pitchFamily="34" charset="0"/>
                <a:cs typeface="Arial" panose="020B0604020202020204" pitchFamily="34" charset="0"/>
              </a:rPr>
              <a:t> C’est la somme qu’on reçoit en échange du prêt de l’argent à quelqu’un.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Le taux d’intérêt</a:t>
            </a:r>
            <a:r>
              <a:rPr lang="fr-FR" dirty="0">
                <a:latin typeface="Arial" panose="020B0604020202020204" pitchFamily="34" charset="0"/>
                <a:ea typeface="Calibri" panose="020F0502020204030204" pitchFamily="34" charset="0"/>
                <a:cs typeface="Arial" panose="020B0604020202020204" pitchFamily="34" charset="0"/>
              </a:rPr>
              <a:t> permet, quand quelqu’un prête de l’argent à quelqu’un d’autre, d’exprimer le prix de l’argent (ou son coût)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Exemples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un joueur de basket réalise pour son équipe un panier une fois sur deux, on dit qu’il a un taux de réussite de 50 % dans ses tirs.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sur 100 élèves qui passent un examen, 80 le réussissent, on peut dire que le taux de réussite à cet examen est de 80 %.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le prix d’un objet est de 10 € et qu’il est soldé à 5 €, on peut dire que le taux de réduction est de 50 % car 5 est la moitié de 10.</a:t>
            </a:r>
          </a:p>
          <a:p>
            <a:r>
              <a:rPr lang="fr-FR" b="1" dirty="0">
                <a:latin typeface="Arial" panose="020B0604020202020204" pitchFamily="34" charset="0"/>
                <a:ea typeface="Calibri" panose="020F0502020204030204" pitchFamily="34" charset="0"/>
                <a:cs typeface="Arial" panose="020B0604020202020204" pitchFamily="34" charset="0"/>
              </a:rPr>
              <a:t>Un autre exemple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Exemple avec un crédit : Mme Limousin prête 6 000 € à M. Breton, en lui demandant de rembourser 6 300 €, c’est-à-dire 6 000 € qu’elle a prêtés (on dit « le principal » ou « le capital du prêt ») + 300 € qui sont le prix du prêt. Ces 300 € sont les intérêts rapportés par le prêt. Dans cet exemple, le taux d’intérêt du prêt de Mme Limousin est de 5 % (300/6000=0,05).</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à faire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 à la première question : </a:t>
            </a:r>
            <a:r>
              <a:rPr lang="fr-FR" b="1" dirty="0">
                <a:latin typeface="Arial" panose="020B0604020202020204" pitchFamily="34" charset="0"/>
                <a:ea typeface="Calibri" panose="020F0502020204030204" pitchFamily="34" charset="0"/>
                <a:cs typeface="Arial" panose="020B0604020202020204" pitchFamily="34" charset="0"/>
              </a:rPr>
              <a:t>204 €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204 = 200 € placés + 4 € d’intérêts versés par la banque (0,02x200=4).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En effet, placer de l’argent à la banque, c’est comme le lui prêter. C’est pour cela que la banque verse des intérêts sur les placements que font ses clients chez elle.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la réponse à la seconde question : </a:t>
            </a:r>
            <a:r>
              <a:rPr lang="fr-FR" b="1" dirty="0">
                <a:latin typeface="Arial" panose="020B0604020202020204" pitchFamily="34" charset="0"/>
                <a:ea typeface="Calibri" panose="020F0502020204030204" pitchFamily="34" charset="0"/>
                <a:cs typeface="Arial" panose="020B0604020202020204" pitchFamily="34" charset="0"/>
              </a:rPr>
              <a:t>208,08 €.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En prenant l’hypothèse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qu’il n’y a ni retrait ni alimentation du livret pendant ces deux années, le montant acquis sera la première année de 204 € et la deuxième année de 204 + 2% de 204 soit 208,08 €. C’est ce qu’on appelle « </a:t>
            </a:r>
            <a:r>
              <a:rPr lang="fr-FR" b="1" dirty="0">
                <a:latin typeface="Arial" panose="020B0604020202020204" pitchFamily="34" charset="0"/>
                <a:ea typeface="Calibri" panose="020F0502020204030204" pitchFamily="34" charset="0"/>
                <a:cs typeface="Arial" panose="020B0604020202020204" pitchFamily="34" charset="0"/>
              </a:rPr>
              <a:t>la capitalisation</a:t>
            </a:r>
            <a:r>
              <a:rPr lang="fr-FR" dirty="0">
                <a:latin typeface="Arial" panose="020B0604020202020204" pitchFamily="34" charset="0"/>
                <a:ea typeface="Calibri" panose="020F0502020204030204" pitchFamily="34" charset="0"/>
                <a:cs typeface="Arial" panose="020B0604020202020204" pitchFamily="34" charset="0"/>
              </a:rPr>
              <a:t> ». Dès qu’une somme d’argent est placée sur un compte produisant des intérêts, ils sont au fur et à mesure intégrés au capital et produisent à leur tour des intérêts. Pour expliquer simplement le résultat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a:t>
            </a:r>
            <a:r>
              <a:rPr lang="fr-FR" dirty="0">
                <a:latin typeface="Arial" panose="020B0604020202020204" pitchFamily="34" charset="0"/>
                <a:ea typeface="Arial" panose="020B0604020202020204" pitchFamily="34" charset="0"/>
                <a:cs typeface="Times New Roman" panose="02020603050405020304" pitchFamily="18" charset="0"/>
              </a:rPr>
              <a:t> 200 € de départ produisent toujours 4 € d’intérêts </a:t>
            </a:r>
            <a:r>
              <a:rPr lang="fr-FR" dirty="0">
                <a:latin typeface="Arial" panose="020B0604020202020204" pitchFamily="34" charset="0"/>
                <a:ea typeface="Times New Roman" panose="02020603050405020304" pitchFamily="18" charset="0"/>
                <a:cs typeface="Times New Roman" panose="02020603050405020304" pitchFamily="18" charset="0"/>
              </a:rPr>
              <a:t>la deuxième année,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Et </a:t>
            </a:r>
            <a:r>
              <a:rPr lang="fr-FR" dirty="0">
                <a:latin typeface="Arial" panose="020B0604020202020204" pitchFamily="34" charset="0"/>
                <a:ea typeface="Arial" panose="020B0604020202020204" pitchFamily="34" charset="0"/>
                <a:cs typeface="Times New Roman" panose="02020603050405020304" pitchFamily="18" charset="0"/>
              </a:rPr>
              <a:t>les 4 € d’intérêts gagnés la première année fabriquent à leur tour des intérêts : « Les intérêts fabriquent des intérêts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Pour faciliter le traitement de la seconde question, l’enseignant peut proposer aux élèves 3 solutions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Moins de 208 €.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55382" indent="-355382">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208 € exactement.</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55382" indent="-355382">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Un peu plus de 208 € (bonne réponse).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512902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23</a:t>
            </a:fld>
            <a:endParaRPr lang="fr-FR" dirty="0"/>
          </a:p>
        </p:txBody>
      </p:sp>
      <p:sp>
        <p:nvSpPr>
          <p:cNvPr id="5" name="Espace réservé des notes 4"/>
          <p:cNvSpPr>
            <a:spLocks noGrp="1"/>
          </p:cNvSpPr>
          <p:nvPr>
            <p:ph type="body" sz="quarter" idx="11"/>
          </p:nvPr>
        </p:nvSpPr>
        <p:spPr/>
        <p:txBody>
          <a:bodyPr/>
          <a:lstStyle/>
          <a:p>
            <a:endParaRPr lang="fr-FR" dirty="0"/>
          </a:p>
          <a:p>
            <a:endParaRPr lang="fr-FR" dirty="0"/>
          </a:p>
        </p:txBody>
      </p:sp>
    </p:spTree>
    <p:extLst>
      <p:ext uri="{BB962C8B-B14F-4D97-AF65-F5344CB8AC3E}">
        <p14:creationId xmlns:p14="http://schemas.microsoft.com/office/powerpoint/2010/main" val="2489807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24</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ce qu’est un crédit et ses contraintes.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Le </a:t>
            </a:r>
            <a:r>
              <a:rPr lang="fr-FR" dirty="0" err="1">
                <a:solidFill>
                  <a:srgbClr val="000000"/>
                </a:solidFill>
                <a:latin typeface="Arial" panose="020B0604020202020204" pitchFamily="34" charset="0"/>
                <a:ea typeface="Calibri" panose="020F0502020204030204" pitchFamily="34" charset="0"/>
                <a:cs typeface="Arial" panose="020B0604020202020204" pitchFamily="34" charset="0"/>
              </a:rPr>
              <a:t>crédit,pourquoi</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pas ?» sur la chaine YouTube de la Finance pour tous (IEFP)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https://www.youtube.com/watch?v=igz5xdjyaeU</a:t>
            </a:r>
            <a:endParaRPr lang="fr-FR" i="0"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Deux synonymes pour « crédit » sont « emprunt » et « prêt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Les expressions « prendre un crédit », « souscrire un crédit », « emprunter de l’argent », « faire un prêt » sont équivalentes.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Un crédit a un coût : ce sont les intérêts qu’il faudra payer.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existe différents types de crédit, notamment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immobilier : pour acheter un appartement ou une maison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à la consommation : pour acheter une voiture, de l’électro-ménager…</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découvert. Ce type de crédit a été abordé dans le thème 2 « Le compte bancaire ».</a:t>
            </a:r>
          </a:p>
          <a:p>
            <a:r>
              <a:rPr lang="fr-FR" dirty="0">
                <a:latin typeface="Arial" panose="020B0604020202020204" pitchFamily="34" charset="0"/>
                <a:ea typeface="Calibri" panose="020F0502020204030204" pitchFamily="34" charset="0"/>
                <a:cs typeface="Arial" panose="020B0604020202020204" pitchFamily="34" charset="0"/>
              </a:rPr>
              <a:t>Une personne adulte peut avoir besoin de souscrire un crédit dans certaines situations. Mais ce n’est pas anodin. La personne adulte doit avoir conscience qu’elle s’engage sur plusieurs années. Elle doit donc bien vérifier sa capacité à rembourser le crédit jusqu’au bout, après avoir fait son budget.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088676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25</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moyens de paiement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https://www.youtube.com/watch?v=_LPpNQBih2A&amp;list=PL5s7tS3YwHhbtl8w-YaJfBxtWZjVbiQe9&amp;index=2</a:t>
            </a:r>
            <a:endParaRPr lang="fr-FR" dirty="0"/>
          </a:p>
          <a:p>
            <a:endParaRPr lang="fr-FR" dirty="0"/>
          </a:p>
        </p:txBody>
      </p:sp>
    </p:spTree>
    <p:extLst>
      <p:ext uri="{BB962C8B-B14F-4D97-AF65-F5344CB8AC3E}">
        <p14:creationId xmlns:p14="http://schemas.microsoft.com/office/powerpoint/2010/main" val="50478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26</a:t>
            </a:fld>
            <a:endParaRPr lang="fr-FR" dirty="0"/>
          </a:p>
        </p:txBody>
      </p:sp>
      <p:sp>
        <p:nvSpPr>
          <p:cNvPr id="5" name="Espace réservé des notes 4"/>
          <p:cNvSpPr>
            <a:spLocks noGrp="1"/>
          </p:cNvSpPr>
          <p:nvPr>
            <p:ph type="body" sz="quarter" idx="11"/>
          </p:nvPr>
        </p:nvSpPr>
        <p:spPr/>
        <p:txBody>
          <a:bodyPr/>
          <a:lstStyle/>
          <a:p>
            <a:r>
              <a:rPr lang="fr-FR" b="1" u="sng" dirty="0"/>
              <a:t>Objectifs de la diapositive</a:t>
            </a:r>
            <a:r>
              <a:rPr lang="fr-FR" dirty="0"/>
              <a:t> :</a:t>
            </a:r>
          </a:p>
          <a:p>
            <a:r>
              <a:rPr lang="fr-FR" dirty="0"/>
              <a:t>Présenter les pièces et les billets en euros et la notion de « cours légal ».</a:t>
            </a:r>
          </a:p>
          <a:p>
            <a:r>
              <a:rPr lang="fr-FR" dirty="0"/>
              <a:t> </a:t>
            </a:r>
          </a:p>
          <a:p>
            <a:r>
              <a:rPr lang="fr-FR" b="1" u="sng" dirty="0"/>
              <a:t>L’essentiel</a:t>
            </a:r>
            <a:r>
              <a:rPr lang="fr-FR" dirty="0"/>
              <a:t> : </a:t>
            </a:r>
          </a:p>
          <a:p>
            <a:r>
              <a:rPr lang="fr-FR" b="1" dirty="0"/>
              <a:t>L’euro</a:t>
            </a:r>
            <a:r>
              <a:rPr lang="fr-FR" dirty="0"/>
              <a:t> est la monnaie commune à 20 pays membres de la zone euro, avec la Croatie depuis le 1er janvier 2023.</a:t>
            </a:r>
          </a:p>
          <a:p>
            <a:r>
              <a:rPr lang="fr-FR" dirty="0"/>
              <a:t>Les pièces et les billets sont </a:t>
            </a:r>
            <a:r>
              <a:rPr lang="fr-FR" b="1" dirty="0"/>
              <a:t>pratiques</a:t>
            </a:r>
            <a:r>
              <a:rPr lang="fr-FR" dirty="0"/>
              <a:t> car ils permettent de réaliser facilement un paiement chez un commerçant ou entre particuliers par exemple. Ils sont </a:t>
            </a:r>
            <a:r>
              <a:rPr lang="fr-FR" b="1" dirty="0"/>
              <a:t>sûrs</a:t>
            </a:r>
            <a:r>
              <a:rPr lang="fr-FR" dirty="0"/>
              <a:t> car il est très difficile de les falsifier (cf. exercice sur les signes de sécurité sur la diapositive suivante).</a:t>
            </a:r>
          </a:p>
          <a:p>
            <a:r>
              <a:rPr lang="fr-FR" dirty="0"/>
              <a:t>Les pièces et les billets sont les seuls moyens de paiement à avoir « </a:t>
            </a:r>
            <a:r>
              <a:rPr lang="fr-FR" b="1" dirty="0"/>
              <a:t>cours légal</a:t>
            </a:r>
            <a:r>
              <a:rPr lang="fr-FR" dirty="0"/>
              <a:t> » : ils ne peuvent pas être refusés par un créancier ou un commerçant, excepté dans les cas suivants :</a:t>
            </a:r>
          </a:p>
          <a:p>
            <a:pPr lvl="0"/>
            <a:r>
              <a:rPr lang="fr-FR" dirty="0"/>
              <a:t>Les billets privés de cours légal – par exemple les anciens billets en francs – ne peuvent plus être utilisés.</a:t>
            </a:r>
          </a:p>
          <a:p>
            <a:pPr lvl="0"/>
            <a:r>
              <a:rPr lang="fr-FR" dirty="0"/>
              <a:t>Un vendeur n’est pas obligé d’accepter un paiement effectué avec plus de 50 pièces ou si le client ne peut pas faire l’appoint.</a:t>
            </a:r>
          </a:p>
          <a:p>
            <a:pPr lvl="0"/>
            <a:r>
              <a:rPr lang="fr-FR" dirty="0"/>
              <a:t>Il est interdit de payer en espèces un professionnel pour une transaction supérieure à 1 000 €. </a:t>
            </a:r>
          </a:p>
          <a:p>
            <a:r>
              <a:rPr lang="fr-FR" dirty="0"/>
              <a:t> </a:t>
            </a:r>
          </a:p>
          <a:p>
            <a:endParaRPr lang="fr-FR" dirty="0"/>
          </a:p>
        </p:txBody>
      </p:sp>
    </p:spTree>
    <p:extLst>
      <p:ext uri="{BB962C8B-B14F-4D97-AF65-F5344CB8AC3E}">
        <p14:creationId xmlns:p14="http://schemas.microsoft.com/office/powerpoint/2010/main" val="1786178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27</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Identifier les principaux signes de sécurité des billets.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Comment reconnaître un faux billet ? Si possible, prévoir un billet pour montrer aux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Touchez-le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Lorsque vous prenez un billet en main, il a un toucher que l’on ne retrouve pas avec un papier standard du commerce, un toucher dû au procédé de fabrication du papier et aux impressions qui lui seront appliquées pour en faire un billet. Savez-vous en quelle matière sont fabriqués les billets ? En coton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rugosité est particulière sur certaines zones du billet : sur la valeur faciale du billet (les gros chiffres en haut), sur le motif architectural, sur les marques à droite et à gauche du billet, sur sa bordure et enfin sur les initiales de la BCE à gauche du billet. </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Regardez-le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filigrane : un portrait de la princesse Europe* ainsi que la valeur faciale du billet. La valeur du billet inscrite sur la face opposée du billet (par rapport à l’observateur) apparaît par transparence.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bande argentée comportant des hologrammes.</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Inclinez-le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bas à gauche du billet, au recto, sur la série Europe, on trouve une encre particulière. En inclinant le billet, elle passe du vert au bleu avec un effet roulant lumineux qui se déplace de bas en haut et de haut en bas.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On appelle la valeur du billet imprimée avec cette encre spéciale le « </a:t>
            </a:r>
            <a:r>
              <a:rPr lang="fr-FR" b="1" dirty="0">
                <a:latin typeface="Arial" panose="020B0604020202020204" pitchFamily="34" charset="0"/>
                <a:ea typeface="Times New Roman" panose="02020603050405020304" pitchFamily="18" charset="0"/>
                <a:cs typeface="Times New Roman" panose="02020603050405020304" pitchFamily="18" charset="0"/>
              </a:rPr>
              <a:t>nombre émeraude</a:t>
            </a:r>
            <a:r>
              <a:rPr lang="fr-FR" dirty="0">
                <a:latin typeface="Arial" panose="020B0604020202020204" pitchFamily="34" charset="0"/>
                <a:ea typeface="Times New Roman" panose="02020603050405020304" pitchFamily="18" charset="0"/>
                <a:cs typeface="Times New Roman" panose="02020603050405020304" pitchFamily="18" charset="0"/>
              </a:rPr>
              <a:t> ».</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Grâce aux signes de sécurité qui sont dans les billets, il y a </a:t>
            </a:r>
            <a:r>
              <a:rPr lang="fr-FR" b="1" dirty="0">
                <a:latin typeface="Arial" panose="020B0604020202020204" pitchFamily="34" charset="0"/>
                <a:ea typeface="Calibri" panose="020F0502020204030204" pitchFamily="34" charset="0"/>
                <a:cs typeface="Arial" panose="020B0604020202020204" pitchFamily="34" charset="0"/>
              </a:rPr>
              <a:t>très peu de faux billets en euros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Attention, fabriquer de faux billets est interdit</a:t>
            </a:r>
            <a:r>
              <a:rPr lang="fr-FR" dirty="0">
                <a:latin typeface="Arial" panose="020B0604020202020204" pitchFamily="34" charset="0"/>
                <a:ea typeface="Calibri" panose="020F0502020204030204" pitchFamily="34" charset="0"/>
                <a:cs typeface="Arial" panose="020B0604020202020204" pitchFamily="34" charset="0"/>
              </a:rPr>
              <a:t> : sont considérées comme illicites les reproductions que le public pourrait confondre avec des billets en euros authentiques. Les sanctions encourues sont une amende pouvant s’élever jusqu’à 450 000 € et/ou une peine de prison pouvant aller jusqu’à 30 ans.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3117369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28</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Identifier les informations présentes sur une carte bancaire et adopter quelques bons comportements lors de son utilisation.</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existe plusieurs types de carte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retrait</a:t>
            </a:r>
            <a:r>
              <a:rPr lang="fr-FR" dirty="0">
                <a:latin typeface="Arial" panose="020B0604020202020204" pitchFamily="34" charset="0"/>
                <a:ea typeface="Times New Roman" panose="02020603050405020304" pitchFamily="18" charset="0"/>
                <a:cs typeface="Times New Roman" panose="02020603050405020304" pitchFamily="18" charset="0"/>
              </a:rPr>
              <a:t> (carte qui permet seulement de retirer de l’argent à un distributeur de billets).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débit</a:t>
            </a:r>
            <a:r>
              <a:rPr lang="fr-FR" dirty="0">
                <a:latin typeface="Arial" panose="020B0604020202020204" pitchFamily="34" charset="0"/>
                <a:ea typeface="Times New Roman" panose="02020603050405020304" pitchFamily="18" charset="0"/>
                <a:cs typeface="Times New Roman" panose="02020603050405020304" pitchFamily="18" charset="0"/>
              </a:rPr>
              <a:t> (débit immédiat : la dépense est immédiatement débitée sur le compte). Certaines de ces cartes peuvent être à autorisation systématique, c’est-à-dire que le solde du compte est vérifié à chaque achat).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crédit</a:t>
            </a:r>
            <a:r>
              <a:rPr lang="fr-FR" dirty="0">
                <a:latin typeface="Arial" panose="020B0604020202020204" pitchFamily="34" charset="0"/>
                <a:ea typeface="Times New Roman" panose="02020603050405020304" pitchFamily="18" charset="0"/>
                <a:cs typeface="Times New Roman" panose="02020603050405020304" pitchFamily="18" charset="0"/>
              </a:rPr>
              <a:t> (débit différé : les dépenses sont regroupées et débitées en une seule fois à la fin du mois).</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La carte bancaire permet de retirer de l’argent d’un compte bancaire ou de payer un achat. </a:t>
            </a:r>
            <a:r>
              <a:rPr lang="fr-FR" b="1" dirty="0">
                <a:latin typeface="Arial" panose="020B0604020202020204" pitchFamily="34" charset="0"/>
                <a:ea typeface="Calibri" panose="020F0502020204030204" pitchFamily="34" charset="0"/>
                <a:cs typeface="Arial" panose="020B0604020202020204" pitchFamily="34" charset="0"/>
              </a:rPr>
              <a:t>Cet argent sera débité</a:t>
            </a:r>
            <a:r>
              <a:rPr lang="fr-FR" dirty="0">
                <a:latin typeface="Arial" panose="020B0604020202020204" pitchFamily="34" charset="0"/>
                <a:ea typeface="Calibri" panose="020F0502020204030204" pitchFamily="34" charset="0"/>
                <a:cs typeface="Arial" panose="020B0604020202020204" pitchFamily="34" charset="0"/>
              </a:rPr>
              <a:t> du compte bancaire : </a:t>
            </a:r>
            <a:r>
              <a:rPr lang="fr-FR" b="1" dirty="0">
                <a:latin typeface="Arial" panose="020B0604020202020204" pitchFamily="34" charset="0"/>
                <a:ea typeface="Calibri" panose="020F0502020204030204" pitchFamily="34" charset="0"/>
                <a:cs typeface="Arial" panose="020B0604020202020204" pitchFamily="34" charset="0"/>
              </a:rPr>
              <a:t>ce n’est donc pas une opération virtuelle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Certaines banques proposent, sous la responsabilité des parents, des cartes bancaires pour des mineurs (dès 10 ans) avec contrôle parental (paramétrage des plafonds de dépenses et de retraits, suivi par application), et certains achats peuvent être bloqués (tabac, alcool, jeux d’argent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À noter que certaines banques proposent une carte bancaire gratuite et d’autres non ou les intègrent dans des packs de services bancaires payants.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Comment bien utiliser sa carte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apposer sa signature au dos.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conserver son code avec sa carte.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 d’un achat, vérifier le montant de la transaction qui s’affiche.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Conserver ses tickets de carte bancaire jusqu’à réception de son relevé de compte pour vérifier que les montants correspondent et qu’il n’y a pas eu de paiement frauduleux prélevé sur le compte.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opposition rapidement en cas de perte ou de vol.</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41690981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29</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ce qu’est un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Le paiement sans contact</a:t>
            </a:r>
            <a:r>
              <a:rPr lang="fr-FR" dirty="0">
                <a:latin typeface="Arial" panose="020B0604020202020204" pitchFamily="34" charset="0"/>
                <a:ea typeface="Calibri" panose="020F0502020204030204" pitchFamily="34" charset="0"/>
                <a:cs typeface="Arial" panose="020B0604020202020204" pitchFamily="34" charset="0"/>
              </a:rPr>
              <a:t> se fait par simple rapprochement d’une </a:t>
            </a:r>
            <a:r>
              <a:rPr lang="fr-FR" b="1" dirty="0">
                <a:latin typeface="Arial" panose="020B0604020202020204" pitchFamily="34" charset="0"/>
                <a:ea typeface="Calibri" panose="020F0502020204030204" pitchFamily="34" charset="0"/>
                <a:cs typeface="Arial" panose="020B0604020202020204" pitchFamily="34" charset="0"/>
              </a:rPr>
              <a:t>carte, d’un téléphone ou d’un objet connecté</a:t>
            </a:r>
            <a:r>
              <a:rPr lang="fr-FR" dirty="0">
                <a:latin typeface="Arial" panose="020B0604020202020204" pitchFamily="34" charset="0"/>
                <a:ea typeface="Calibri" panose="020F0502020204030204" pitchFamily="34" charset="0"/>
                <a:cs typeface="Arial" panose="020B0604020202020204" pitchFamily="34" charset="0"/>
              </a:rPr>
              <a:t> près de la borne d’un terminal de paiement. Le paiement par téléphone nécessite d’avoir un smartphone, un compte bancaire et une application sur son smartphone permettant de payer.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Technologie NFC</a:t>
            </a:r>
            <a:r>
              <a:rPr lang="fr-FR" dirty="0">
                <a:latin typeface="Arial" panose="020B0604020202020204" pitchFamily="34" charset="0"/>
                <a:ea typeface="Calibri" panose="020F0502020204030204" pitchFamily="34" charset="0"/>
                <a:cs typeface="Arial" panose="020B0604020202020204" pitchFamily="34" charset="0"/>
              </a:rPr>
              <a:t> (Near Field Communication) : c’est la technologie la plus utilisée pour les paiements sans contact. Elle permet à deux appareils ou deux objets (carte/terminal de paiement ou téléphone/terminal de paiement ou téléphone/téléphone, etc.) de communiquer entre eux en les approchant l'un de l'autre. Elle est utilisée pour le paiement sans contact par carte et pour la plupart des applications mobiles de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Sans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authentification</a:t>
            </a:r>
            <a:r>
              <a:rPr lang="fr-FR" dirty="0">
                <a:latin typeface="Arial" panose="020B0604020202020204" pitchFamily="34" charset="0"/>
                <a:ea typeface="Calibri" panose="020F0502020204030204" pitchFamily="34" charset="0"/>
                <a:cs typeface="Arial" panose="020B0604020202020204" pitchFamily="34" charset="0"/>
              </a:rPr>
              <a:t> (code, empreinte digitale, reconnaissance faciale) : l’opération est simple et rapide, et personne ne peut voir le code. Il y a toutefois des plafonds à ce mode d’utilisation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a:t>
            </a:r>
            <a:r>
              <a:rPr lang="fr-FR" b="1" dirty="0">
                <a:latin typeface="Arial" panose="020B0604020202020204" pitchFamily="34" charset="0"/>
                <a:ea typeface="Times New Roman" panose="02020603050405020304" pitchFamily="18" charset="0"/>
                <a:cs typeface="Times New Roman" panose="02020603050405020304" pitchFamily="18" charset="0"/>
              </a:rPr>
              <a:t>montant maximum pour payer sans contact</a:t>
            </a:r>
            <a:r>
              <a:rPr lang="fr-FR" dirty="0">
                <a:latin typeface="Arial" panose="020B0604020202020204" pitchFamily="34" charset="0"/>
                <a:ea typeface="Times New Roman" panose="02020603050405020304" pitchFamily="18" charset="0"/>
                <a:cs typeface="Times New Roman" panose="02020603050405020304" pitchFamily="18" charset="0"/>
              </a:rPr>
              <a:t> chez un commerçant (actuellement 50 € par achat)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nombre maximal de paiements sans contact consécutifs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montant maximal de paiements sans contact consécutifs.</a:t>
            </a:r>
          </a:p>
          <a:p>
            <a:r>
              <a:rPr lang="fr-FR" b="1" dirty="0">
                <a:latin typeface="Arial" panose="020B0604020202020204" pitchFamily="34" charset="0"/>
                <a:ea typeface="Calibri" panose="020F0502020204030204" pitchFamily="34" charset="0"/>
                <a:cs typeface="Arial" panose="020B0604020202020204" pitchFamily="34" charset="0"/>
              </a:rPr>
              <a:t>Avec authentification</a:t>
            </a:r>
            <a:r>
              <a:rPr lang="fr-FR" dirty="0">
                <a:latin typeface="Arial" panose="020B0604020202020204" pitchFamily="34" charset="0"/>
                <a:ea typeface="Calibri" panose="020F0502020204030204" pitchFamily="34" charset="0"/>
                <a:cs typeface="Arial" panose="020B0604020202020204" pitchFamily="34" charset="0"/>
              </a:rPr>
              <a:t>, ce sont les plafonds prévus dans le contrat de la carte bancaire qui s’appliquent.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En cas de vol</a:t>
            </a:r>
            <a:r>
              <a:rPr lang="fr-FR" dirty="0">
                <a:latin typeface="Arial" panose="020B0604020202020204" pitchFamily="34" charset="0"/>
                <a:ea typeface="Calibri" panose="020F0502020204030204" pitchFamily="34" charset="0"/>
                <a:cs typeface="Arial" panose="020B0604020202020204" pitchFamily="34" charset="0"/>
              </a:rPr>
              <a:t>, le voleur peut faire certains achats sur Internet ou payer sans contact dans la limite des plafonds. Pour éviter le vol, il faut porter sa carte ou son portable dans des endroits peu accessibles (pas dans la poche arrière de son pantalon par exemple). </a:t>
            </a:r>
            <a:r>
              <a:rPr lang="fr-FR" b="1" dirty="0">
                <a:latin typeface="Arial" panose="020B0604020202020204" pitchFamily="34" charset="0"/>
                <a:ea typeface="Calibri" panose="020F0502020204030204" pitchFamily="34" charset="0"/>
                <a:cs typeface="Arial" panose="020B0604020202020204" pitchFamily="34" charset="0"/>
              </a:rPr>
              <a:t>En cas de perte ou de vol, il faut faire immédiatement opposition</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À savoir</a:t>
            </a:r>
            <a:r>
              <a:rPr lang="fr-FR" dirty="0">
                <a:latin typeface="Arial" panose="020B0604020202020204" pitchFamily="34" charset="0"/>
                <a:ea typeface="Calibri" panose="020F0502020204030204" pitchFamily="34" charset="0"/>
                <a:cs typeface="Arial" panose="020B0604020202020204" pitchFamily="34" charset="0"/>
              </a:rPr>
              <a:t> : On peut demander à sa banque de désactiver la fonction sans contact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644723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3</a:t>
            </a:fld>
            <a:endParaRPr lang="fr-FR" dirty="0"/>
          </a:p>
        </p:txBody>
      </p:sp>
    </p:spTree>
    <p:extLst>
      <p:ext uri="{BB962C8B-B14F-4D97-AF65-F5344CB8AC3E}">
        <p14:creationId xmlns:p14="http://schemas.microsoft.com/office/powerpoint/2010/main" val="38233593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30</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ce qu’est un chèque et savoir le remplir.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Times New Roman" panose="02020603050405020304" pitchFamily="18" charset="0"/>
                <a:cs typeface="Arial" panose="020B0604020202020204" pitchFamily="34" charset="0"/>
              </a:rPr>
              <a:t>Un chèque permet de verser une somme d’argent à un particulier ou un professionnel. Le montant du chèque sera débité du compte bancaire de l’émetteur du chèque. Il faut donc s’assurer </a:t>
            </a:r>
            <a:r>
              <a:rPr lang="fr-FR" b="1" dirty="0">
                <a:latin typeface="Arial" panose="020B0604020202020204" pitchFamily="34" charset="0"/>
                <a:ea typeface="Times New Roman" panose="02020603050405020304" pitchFamily="18" charset="0"/>
                <a:cs typeface="Arial" panose="020B0604020202020204" pitchFamily="34" charset="0"/>
              </a:rPr>
              <a:t>d’avoir la somme suffisante sur son compte</a:t>
            </a:r>
            <a:r>
              <a:rPr lang="fr-FR" dirty="0">
                <a:latin typeface="Arial" panose="020B0604020202020204" pitchFamily="34" charset="0"/>
                <a:ea typeface="Times New Roman" panose="02020603050405020304" pitchFamily="18" charset="0"/>
                <a:cs typeface="Arial" panose="020B0604020202020204" pitchFamily="34" charset="0"/>
              </a:rPr>
              <a:t>, quand on fait le chèque et jusqu’à ce qu’il soit encaissé.</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Un chèque français n’est valable qu’en France. La durée de validité d’un chèque est d’</a:t>
            </a:r>
            <a:r>
              <a:rPr lang="fr-FR" b="1" dirty="0">
                <a:latin typeface="Arial" panose="020B0604020202020204" pitchFamily="34" charset="0"/>
                <a:ea typeface="Calibri" panose="020F0502020204030204" pitchFamily="34" charset="0"/>
                <a:cs typeface="Arial" panose="020B0604020202020204" pitchFamily="34" charset="0"/>
              </a:rPr>
              <a:t>un an, une semaine et un jour</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Times New Roman" panose="02020603050405020304" pitchFamily="18" charset="0"/>
                <a:cs typeface="Arial" panose="020B0604020202020204" pitchFamily="34" charset="0"/>
              </a:rPr>
              <a:t>Signer un chèque «</a:t>
            </a:r>
            <a:r>
              <a:rPr lang="fr-FR" b="1" dirty="0">
                <a:latin typeface="Arial" panose="020B0604020202020204" pitchFamily="34" charset="0"/>
                <a:ea typeface="Times New Roman" panose="02020603050405020304" pitchFamily="18" charset="0"/>
                <a:cs typeface="Arial" panose="020B0604020202020204" pitchFamily="34" charset="0"/>
              </a:rPr>
              <a:t> en blanc</a:t>
            </a:r>
            <a:r>
              <a:rPr lang="fr-FR" dirty="0">
                <a:latin typeface="Arial" panose="020B0604020202020204" pitchFamily="34" charset="0"/>
                <a:ea typeface="Times New Roman" panose="02020603050405020304" pitchFamily="18" charset="0"/>
                <a:cs typeface="Arial" panose="020B0604020202020204" pitchFamily="34" charset="0"/>
              </a:rPr>
              <a:t> » signifie signer un chèque sans écrire la somme ou sans mentionner le bénéficiaire. Si vous le faites, le risque est que la personne à qui vous le remettez ou qui vous le vole, inscrive le montant et le nom du bénéficiaire qu’elle veut sans vous consulter et que cela vous mette en difficulté. Il faut donc éviter de le faire.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3862542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31</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Identifier les précautions à prendre lors des paiements par carte bancaire et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Quelques précautions à prendre (liste non exhaustive)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Retraits au distributeur de billets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Composer le code à l’abri des regards indiscrets, en plaçant sa main au-dessus du clavier pour taper le code, et ne pas le communiquer.</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les distributeurs équipés de caméras de surveillance ou situés à l’intérieur des agences.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se laisser distraire par des inconnus au moment où on fait l’opération (cela peut être une technique pour faire diversion pendant qu’un complice va prendre les billets ou la carte).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si l’appareil n’est pas altéré.</a:t>
            </a:r>
          </a:p>
          <a:p>
            <a:r>
              <a:rPr lang="fr-FR" b="1" dirty="0">
                <a:latin typeface="Arial" panose="020B0604020202020204" pitchFamily="34" charset="0"/>
                <a:ea typeface="Calibri" panose="020F0502020204030204" pitchFamily="34" charset="0"/>
                <a:cs typeface="Arial" panose="020B0604020202020204" pitchFamily="34" charset="0"/>
              </a:rPr>
              <a:t>Utilisation d’une carte bancaire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signer au dos.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conserver dans un lieu sûr : ne pas la laisser dans son véhicule par exemple.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communiquer son code : ne pas l’écrire mais l’apprendre par cœur.</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prêter sa carte.</a:t>
            </a:r>
          </a:p>
          <a:p>
            <a:r>
              <a:rPr lang="fr-FR" b="1" dirty="0">
                <a:latin typeface="Arial" panose="020B0604020202020204" pitchFamily="34" charset="0"/>
                <a:ea typeface="Calibri" panose="020F0502020204030204" pitchFamily="34" charset="0"/>
                <a:cs typeface="Arial" panose="020B0604020202020204" pitchFamily="34" charset="0"/>
              </a:rPr>
              <a:t>Achats en ligne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stocker de coordonnées bancaires sur son ordinateur (numéro de carte, numéro de compte, Relevé d’Identité Bancaire, etc.), éviter de les transmettre par simple courriel.</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que le site Internet est sécurisé (voir si un cadenas apparaît bien en bas de la fenêtre, si l’adresse commence par « https » (et non http), etc.</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S’assurer du sérieux du commerçant, vérifier que l’on est sur le bon site, lire attentivement les mentions légales du commerçant ainsi que ses conditions générales de vente.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saisir son code confidentiel à 4 chiffres (celui utilisé en magasin) sur Internet.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répondre à un courriel, SMS, appel téléphonique ou autre invitation qui parait douteux. En particulier, ne jamais cliquer sur un lien inclus dans un message référençant un site bancaire.</a:t>
            </a:r>
          </a:p>
          <a:p>
            <a:r>
              <a:rPr lang="fr-FR" b="1" dirty="0">
                <a:latin typeface="Arial" panose="020B0604020202020204" pitchFamily="34" charset="0"/>
                <a:ea typeface="Calibri" panose="020F0502020204030204" pitchFamily="34" charset="0"/>
                <a:cs typeface="Arial" panose="020B0604020202020204" pitchFamily="34" charset="0"/>
              </a:rPr>
              <a:t>Paiement par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reçoit un chèque de quelqu’un : vérifier l’identité du titulaire du chèque, être vigilant sur l’aspect du chèque (est-il raturé ? surchargé ? etc…).</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fait un chèque à quelqu’un, remplir systématiquement toutes les mentions (montant en chiffres et en lettres, date et lieu d’émission, bénéficiaire, signature).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Laisser traîner son chéquier expose au risque qu’on le vole et l’utilise frauduleusement. On note une recrudescence des arnaques sur les chèques actuellement.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encaisser de chèque pour le compte d’autrui. Il peut s’agir d’un chèque volé qui sera rejeté et débité de votre compte. Cette arnaque, dite </a:t>
            </a:r>
            <a:r>
              <a:rPr lang="fr-FR" b="1" dirty="0">
                <a:latin typeface="Arial" panose="020B0604020202020204" pitchFamily="34" charset="0"/>
                <a:ea typeface="Times New Roman" panose="02020603050405020304" pitchFamily="18" charset="0"/>
                <a:cs typeface="Times New Roman" panose="02020603050405020304" pitchFamily="18" charset="0"/>
              </a:rPr>
              <a:t>« fraude à la mule</a:t>
            </a:r>
            <a:r>
              <a:rPr lang="fr-FR" dirty="0">
                <a:latin typeface="Arial" panose="020B0604020202020204" pitchFamily="34" charset="0"/>
                <a:ea typeface="Times New Roman" panose="02020603050405020304" pitchFamily="18" charset="0"/>
                <a:cs typeface="Times New Roman" panose="02020603050405020304" pitchFamily="18" charset="0"/>
              </a:rPr>
              <a:t> », est courante.</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098397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32</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arnaques»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https://www.youtube.com/watch?v=5OACJ9dWWfQ&amp;list=PL5s7tS3YwHhbtl8w-YaJfBxtWZjVbiQe9&amp;index=5</a:t>
            </a:r>
            <a:endParaRPr lang="fr-FR"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00888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33</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Acquérir quelques réflexes concernant certains messages ou publicités sur les réseaux sociaux.</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Des propositions trop attrayantes sont diffusées chaque jour sur les réseaux sociaux (Facebook, Instagram, …), sur les messageries, par SMS, ou tout simplement sur des sites Internet licites et sérieux, via des publicités qui viennent s’incorporer dans l’écran (sans que ces sites maîtrisent ce phénomène).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Les escrocs ont des techniques pour appâter les personnes, tout en se montrant rassurants.</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Telle publicité va proposer un placement en le comparant au livret A, ce qui induit spontanément une image rassurante, alors qu’il s’agit en réalité d’un placement risqué voire d’une arnaque pure et simple.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message émanant soi-disant de votre banque et signalant une suspicion de fraude sur votre compte, vous demandant de cliquer sur un lien puis de saisir les coordonnées de votre carte de paiement. En réalité, les escrocs, qui peuvent construire une page de site Internet imitant celle de votre banque, veulent récupérer ces coordonnées pour effectuer des paiements qui seront débités sur votre compte. Or jamais votre banque ne vous demandera ce type d’informations (elle les a déjà).</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Pour les élèves, deux messages à retenir</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 méfier des propositions trop belles pour être honnêtes et ne jamais communiquer ses coordonnées de carte bancaire sur Internet en réponse à un message qui les demande.</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doute, prendre son temps et se renseigner (par exemple, en cas de message supposé de sa banque, appeler celle-ci pour vérifier si elle est bien à l’origine du message).  </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p>
          <a:p>
            <a:endParaRPr lang="fr-FR" dirty="0"/>
          </a:p>
        </p:txBody>
      </p:sp>
    </p:spTree>
    <p:extLst>
      <p:ext uri="{BB962C8B-B14F-4D97-AF65-F5344CB8AC3E}">
        <p14:creationId xmlns:p14="http://schemas.microsoft.com/office/powerpoint/2010/main" val="264590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34</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Proposer un lexique avec les principaux termes à retenir.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Times New Roman" panose="02020603050405020304" pitchFamily="18" charset="0"/>
              </a:rPr>
              <a:t>Un </a:t>
            </a:r>
            <a:r>
              <a:rPr lang="fr-FR" b="1" dirty="0">
                <a:latin typeface="Arial" panose="020B0604020202020204" pitchFamily="34" charset="0"/>
                <a:ea typeface="Calibri" panose="020F0502020204030204" pitchFamily="34" charset="0"/>
                <a:cs typeface="Times New Roman" panose="02020603050405020304" pitchFamily="18" charset="0"/>
              </a:rPr>
              <a:t>compte bancaire</a:t>
            </a:r>
            <a:r>
              <a:rPr lang="fr-FR" dirty="0">
                <a:latin typeface="Arial" panose="020B0604020202020204" pitchFamily="34" charset="0"/>
                <a:ea typeface="Calibri" panose="020F0502020204030204" pitchFamily="34" charset="0"/>
                <a:cs typeface="Times New Roman" panose="02020603050405020304" pitchFamily="18" charset="0"/>
              </a:rPr>
              <a:t> est ouvert auprès d’une banque par un de ses clients suite à la signature d’un contrat qui en décrit les modalités. </a:t>
            </a:r>
          </a:p>
          <a:p>
            <a:r>
              <a:rPr lang="fr-FR" dirty="0">
                <a:latin typeface="Arial" panose="020B0604020202020204" pitchFamily="34" charset="0"/>
                <a:ea typeface="Calibri" panose="020F0502020204030204" pitchFamily="34" charset="0"/>
                <a:cs typeface="Times New Roman" panose="02020603050405020304" pitchFamily="18" charset="0"/>
              </a:rPr>
              <a:t>Il permet de stocker de l’argent qui est utilisable à tout moment au moyen d’une </a:t>
            </a:r>
            <a:r>
              <a:rPr lang="fr-FR" b="1" dirty="0">
                <a:latin typeface="Arial" panose="020B0604020202020204" pitchFamily="34" charset="0"/>
                <a:ea typeface="Calibri" panose="020F0502020204030204" pitchFamily="34" charset="0"/>
                <a:cs typeface="Times New Roman" panose="02020603050405020304" pitchFamily="18" charset="0"/>
              </a:rPr>
              <a:t>carte bancaire</a:t>
            </a:r>
            <a:r>
              <a:rPr lang="fr-FR" dirty="0">
                <a:latin typeface="Arial" panose="020B0604020202020204" pitchFamily="34" charset="0"/>
                <a:ea typeface="Calibri" panose="020F0502020204030204" pitchFamily="34" charset="0"/>
                <a:cs typeface="Times New Roman" panose="02020603050405020304" pitchFamily="18" charset="0"/>
              </a:rPr>
              <a:t> ou encore d’un </a:t>
            </a:r>
            <a:r>
              <a:rPr lang="fr-FR" b="1" dirty="0">
                <a:latin typeface="Arial" panose="020B0604020202020204" pitchFamily="34" charset="0"/>
                <a:ea typeface="Calibri" panose="020F0502020204030204" pitchFamily="34" charset="0"/>
                <a:cs typeface="Times New Roman" panose="02020603050405020304" pitchFamily="18" charset="0"/>
              </a:rPr>
              <a:t>chéquier</a:t>
            </a:r>
            <a:r>
              <a:rPr lang="fr-FR" dirty="0">
                <a:latin typeface="Arial" panose="020B0604020202020204" pitchFamily="34" charset="0"/>
                <a:ea typeface="Calibri" panose="020F0502020204030204" pitchFamily="34" charset="0"/>
                <a:cs typeface="Times New Roman" panose="02020603050405020304" pitchFamily="18" charset="0"/>
              </a:rPr>
              <a:t> pour réaliser des achats. </a:t>
            </a:r>
          </a:p>
          <a:p>
            <a:r>
              <a:rPr lang="fr-FR" dirty="0">
                <a:latin typeface="Arial" panose="020B0604020202020204" pitchFamily="34" charset="0"/>
                <a:ea typeface="Calibri" panose="020F0502020204030204" pitchFamily="34" charset="0"/>
                <a:cs typeface="Times New Roman" panose="02020603050405020304" pitchFamily="18" charset="0"/>
              </a:rPr>
              <a:t>Un compte bancaire peut aussi servir à </a:t>
            </a:r>
            <a:r>
              <a:rPr lang="fr-FR" b="1" dirty="0">
                <a:latin typeface="Arial" panose="020B0604020202020204" pitchFamily="34" charset="0"/>
                <a:ea typeface="Calibri" panose="020F0502020204030204" pitchFamily="34" charset="0"/>
                <a:cs typeface="Times New Roman" panose="02020603050405020304" pitchFamily="18" charset="0"/>
              </a:rPr>
              <a:t>épargner</a:t>
            </a:r>
            <a:r>
              <a:rPr lang="fr-FR" dirty="0">
                <a:latin typeface="Arial" panose="020B0604020202020204" pitchFamily="34" charset="0"/>
                <a:ea typeface="Calibri" panose="020F0502020204030204" pitchFamily="34" charset="0"/>
                <a:cs typeface="Times New Roman" panose="02020603050405020304" pitchFamily="18" charset="0"/>
              </a:rPr>
              <a:t> de l’argent pour un usage ultérieur. </a:t>
            </a:r>
          </a:p>
          <a:p>
            <a:r>
              <a:rPr lang="fr-FR" dirty="0">
                <a:latin typeface="Arial" panose="020B0604020202020204" pitchFamily="34" charset="0"/>
                <a:ea typeface="Calibri" panose="020F0502020204030204" pitchFamily="34" charset="0"/>
                <a:cs typeface="Times New Roman" panose="02020603050405020304" pitchFamily="18" charset="0"/>
              </a:rPr>
              <a:t>Ce dernier est alors soumis à un </a:t>
            </a:r>
            <a:r>
              <a:rPr lang="fr-FR" b="1" dirty="0">
                <a:latin typeface="Arial" panose="020B0604020202020204" pitchFamily="34" charset="0"/>
                <a:ea typeface="Calibri" panose="020F0502020204030204" pitchFamily="34" charset="0"/>
                <a:cs typeface="Times New Roman" panose="02020603050405020304" pitchFamily="18" charset="0"/>
              </a:rPr>
              <a:t>taux d’intérêt</a:t>
            </a:r>
            <a:r>
              <a:rPr lang="fr-FR" dirty="0">
                <a:latin typeface="Arial" panose="020B0604020202020204" pitchFamily="34" charset="0"/>
                <a:ea typeface="Calibri" panose="020F0502020204030204" pitchFamily="34" charset="0"/>
                <a:cs typeface="Times New Roman" panose="02020603050405020304" pitchFamily="18" charset="0"/>
              </a:rPr>
              <a:t> qui permet de faire fructifier le </a:t>
            </a:r>
            <a:r>
              <a:rPr lang="fr-FR" b="1" dirty="0">
                <a:latin typeface="Arial" panose="020B0604020202020204" pitchFamily="34" charset="0"/>
                <a:ea typeface="Calibri" panose="020F0502020204030204" pitchFamily="34" charset="0"/>
                <a:cs typeface="Times New Roman" panose="02020603050405020304" pitchFamily="18" charset="0"/>
              </a:rPr>
              <a:t>capital</a:t>
            </a:r>
            <a:r>
              <a:rPr lang="fr-FR" dirty="0">
                <a:latin typeface="Arial" panose="020B0604020202020204" pitchFamily="34" charset="0"/>
                <a:ea typeface="Calibri" panose="020F0502020204030204" pitchFamily="34" charset="0"/>
                <a:cs typeface="Times New Roman" panose="02020603050405020304" pitchFamily="18" charset="0"/>
              </a:rPr>
              <a:t> déposé sur le compte.</a:t>
            </a:r>
          </a:p>
          <a:p>
            <a:r>
              <a:rPr lang="fr-FR" b="1" dirty="0">
                <a:latin typeface="Arial" panose="020B0604020202020204" pitchFamily="34" charset="0"/>
                <a:ea typeface="Calibri" panose="020F0502020204030204" pitchFamily="34" charset="0"/>
                <a:cs typeface="Times New Roman" panose="02020603050405020304" pitchFamily="18" charset="0"/>
              </a:rPr>
              <a:t>Crédit</a:t>
            </a:r>
            <a:r>
              <a:rPr lang="fr-FR" dirty="0">
                <a:latin typeface="Arial" panose="020B0604020202020204" pitchFamily="34" charset="0"/>
                <a:ea typeface="Calibri" panose="020F0502020204030204" pitchFamily="34" charset="0"/>
                <a:cs typeface="Times New Roman" panose="02020603050405020304" pitchFamily="18" charset="0"/>
              </a:rPr>
              <a:t> : peut également désigner un prêt d’argent.</a:t>
            </a:r>
          </a:p>
          <a:p>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2171479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35</a:t>
            </a:fld>
            <a:endParaRPr lang="fr-FR" dirty="0"/>
          </a:p>
        </p:txBody>
      </p:sp>
      <p:sp>
        <p:nvSpPr>
          <p:cNvPr id="5" name="Espace réservé des notes 4"/>
          <p:cNvSpPr>
            <a:spLocks noGrp="1"/>
          </p:cNvSpPr>
          <p:nvPr>
            <p:ph type="body" sz="quarter" idx="11"/>
          </p:nvPr>
        </p:nvSpPr>
        <p:spPr/>
        <p:txBody>
          <a:bodyPr/>
          <a:lstStyle/>
          <a:p>
            <a:endParaRPr lang="fr-FR" dirty="0"/>
          </a:p>
        </p:txBody>
      </p:sp>
    </p:spTree>
    <p:extLst>
      <p:ext uri="{BB962C8B-B14F-4D97-AF65-F5344CB8AC3E}">
        <p14:creationId xmlns:p14="http://schemas.microsoft.com/office/powerpoint/2010/main" val="5015269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36</a:t>
            </a:fld>
            <a:endParaRPr lang="fr-FR" dirty="0"/>
          </a:p>
        </p:txBody>
      </p:sp>
    </p:spTree>
    <p:extLst>
      <p:ext uri="{BB962C8B-B14F-4D97-AF65-F5344CB8AC3E}">
        <p14:creationId xmlns:p14="http://schemas.microsoft.com/office/powerpoint/2010/main" val="1906817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a:t>
            </a:fld>
            <a:endParaRPr lang="fr-FR" dirty="0"/>
          </a:p>
        </p:txBody>
      </p:sp>
      <p:sp>
        <p:nvSpPr>
          <p:cNvPr id="5" name="Espace réservé des notes 4"/>
          <p:cNvSpPr>
            <a:spLocks noGrp="1"/>
          </p:cNvSpPr>
          <p:nvPr>
            <p:ph type="body" sz="quarter" idx="11"/>
          </p:nvPr>
        </p:nvSpPr>
        <p:spPr>
          <a:xfrm>
            <a:off x="225580" y="2225273"/>
            <a:ext cx="6740815" cy="1379031"/>
          </a:xfrm>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defTabSz="947684">
              <a:defRPr/>
            </a:pPr>
            <a:r>
              <a:rPr lang="fr-FR" dirty="0">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dirty="0"/>
          </a:p>
        </p:txBody>
      </p:sp>
      <p:sp>
        <p:nvSpPr>
          <p:cNvPr id="6" name="Espace réservé des notes 5"/>
          <p:cNvSpPr>
            <a:spLocks noGrp="1"/>
          </p:cNvSpPr>
          <p:nvPr>
            <p:ph type="body" idx="1"/>
          </p:nvPr>
        </p:nvSpPr>
        <p:spPr>
          <a:xfrm>
            <a:off x="225580" y="3782609"/>
            <a:ext cx="6740815" cy="6152574"/>
          </a:xfrm>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55047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ce qu’est un budget et ses deux grandes composantes.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Le budget est un outil permettant de connaitre sa situation financière actuelle et future ainsi que les dépenses et ressources passées. Il peut prendre diverses formes (feuille de papier, tableur, application sur smartphone ou sur le site de la banque, etc.).</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est présent. L’enseignant peut poser la question « Qu’est-ce qu’un budget ? » et recueillir les réponses des collégiens.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Trois questions apparaissent ensuite les unes après les autres, ce qui permet à l’enseignant de reprendre en les structurant les réponses des élèves ou bien de stimuler et d’accompagner la participation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De quoi est-il composé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recense l’ensemble des ressources (ou recettes, ou revenus, ou rentrées d’argent) et des dépenses (ou charges) d’une personne ou d’un ménage.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Le budget permet de tracer ce qui « rentre » et ce qui « sort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balance avec les deux composantes Ressources et Dépenses. La balance est équilibrée, ce qui permet d’introduire l’idée que les charges ne doivent pas dépasser les ressources</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3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Comment le construit-on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dans une colonne les rentrées d’argent (les ressources) et dans une autre colonne les dépenses (les charges). Ensuite on fait le total des deux colonnes et on calcule la différence entre ces deux colonnes. La différence s’appelle le solde.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Pourquoi faire son budget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Pour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Mieux gérer son argent (ses ressources).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Maîtriser ses dépenses.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Connaître sa situation financière, avoir une vision d’ensemble de la façon dont on dépense son argent.</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Planifier des projets.</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difficultés à faire face à des dépenses, se poser des questions sur la manière dont on peut gérer son argent au quotidien.</a:t>
            </a:r>
          </a:p>
          <a:p>
            <a:r>
              <a:rPr lang="fr-FR" b="1" dirty="0">
                <a:latin typeface="Arial" panose="020B0604020202020204" pitchFamily="34" charset="0"/>
                <a:ea typeface="Calibri" panose="020F0502020204030204" pitchFamily="34" charset="0"/>
                <a:cs typeface="Arial" panose="020B0604020202020204" pitchFamily="34" charset="0"/>
              </a:rPr>
              <a:t>Construire un budget permet d’anticiper les imprévus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868664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Comprendre ce qu’est le solde, apprendre à le calculer, appréhender les notions de débit/crédit ainsi que les notions de solde positif (ou créditeur) et de solde négatif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d’un côté, les ressources (les rentrées d’argent) et de l’autre, les dépenses (les charges).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La différence s’appelle </a:t>
            </a:r>
            <a:r>
              <a:rPr lang="fr-FR" b="1" dirty="0">
                <a:latin typeface="Arial" panose="020B0604020202020204" pitchFamily="34" charset="0"/>
                <a:ea typeface="Calibri" panose="020F0502020204030204" pitchFamily="34" charset="0"/>
                <a:cs typeface="Arial" panose="020B0604020202020204" pitchFamily="34" charset="0"/>
              </a:rPr>
              <a:t>le solde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On associe à ce vocabulaire courant le vocabulaire professionnel débit (dépenses) et crédit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Mécanisme du budget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&gt; dépenses, le solde est positif ou créditeur : vous gagnez plus d’argent que vous n’en dépensez. Vous avez donc de l’argent disponible que vous pouvez dépenser OU épargner.</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&lt; dépenses, le solde est négatif ou débiteur : vous dépensez plus d’argent que vous n’en gagnez. Vous devez rééquilibrer votre budget en réduisant vos dépenses et/ou en augmentant vos ressources.</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a:p>
            <a:endParaRPr lang="fr-FR" dirty="0"/>
          </a:p>
        </p:txBody>
      </p:sp>
    </p:spTree>
    <p:extLst>
      <p:ext uri="{BB962C8B-B14F-4D97-AF65-F5344CB8AC3E}">
        <p14:creationId xmlns:p14="http://schemas.microsoft.com/office/powerpoint/2010/main" val="83203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7</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Concrétiser la notion de ressources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Quelques exemples de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Revenus du travail : par exemple, un salaire. Pour les travailleurs indépendants (commerçants, artisans, agriculteurs, professions libérales, artistes…), un revenu (commercial, agricole, non commercial).</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Pensions : retraite, pension alimentaire, pension d’invalidité.</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Aides sociales : allocation logement, allocation familiale, assurance chômage, bourses d’études, etc.</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Autres : </a:t>
            </a:r>
          </a:p>
          <a:p>
            <a:pPr marL="769993" lvl="1" indent="-296151">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fonciers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bien immobilier (appartement, maison) qu’on loue, alors on perçoit des loyers qui sont des revenus fonciers.</a:t>
            </a:r>
          </a:p>
          <a:p>
            <a:pPr marL="769993" lvl="1" indent="-296151">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mobiliers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livret d’épargne alors on perçoit des intérêts qui sont des revenus mobiliers.</a:t>
            </a: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11424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8</a:t>
            </a:fld>
            <a:endParaRPr lang="fr-FR" dirty="0"/>
          </a:p>
        </p:txBody>
      </p:sp>
      <p:sp>
        <p:nvSpPr>
          <p:cNvPr id="5" name="Espace réservé des notes 4"/>
          <p:cNvSpPr>
            <a:spLocks noGrp="1"/>
          </p:cNvSpPr>
          <p:nvPr>
            <p:ph type="body" sz="quarter" idx="11"/>
          </p:nvPr>
        </p:nvSpPr>
        <p:spPr>
          <a:xfrm>
            <a:off x="225580" y="2330698"/>
            <a:ext cx="6740815" cy="7604483"/>
          </a:xfrm>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Concrétiser la notion de dépenses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3 types de dépenses sont généralement distingués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Dépenses fixes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Il s’agit des dépenses « contraintes » ou « pré-engagées ». Pourquoi ? Parce qu’il est difficile d’y échapper et parce qu’on ne peut pas les modifier facilement.</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En effet, souvent, elles résultent d’un contrat (ex : le loyer, une assurance, le forfait téléphonique…) qu’il faut modifier si on veut en faire bouger le montant (dans le cas du loyer, il faut même déménager). Ces dépenses reviennent régulièrement (souvent chaque mois). Leur montant est relativement stable mais il peut quand même varier d’un mois à l’autre (exemple : eau, électricité, gaz).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Les dépenses variables :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Elles sont souvent faites de manière très régulière (chaque semaine…). On peut plus facilement les modifier que les dépenses fixes, mais attention, certaines sont quand même indispensables et on ne peut pas toutes les réduire fortement. Exemple : l’alimentation.</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Les dépenses occasionnelles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Plus irrégulières et d’un montant plus variable, les dépenses occasionnelles peuvent pour certaines d’entre elles, être plus facilement reportées dans le temps si besoin.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925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792288" y="96838"/>
            <a:ext cx="3608387" cy="2030412"/>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9</a:t>
            </a:fld>
            <a:endParaRPr lang="fr-FR" dirty="0"/>
          </a:p>
        </p:txBody>
      </p:sp>
      <p:sp>
        <p:nvSpPr>
          <p:cNvPr id="5" name="Espace réservé des notes 4"/>
          <p:cNvSpPr>
            <a:spLocks noGrp="1"/>
          </p:cNvSpPr>
          <p:nvPr>
            <p:ph type="body" sz="quarter" idx="11"/>
          </p:nvPr>
        </p:nvSpPr>
        <p:spPr/>
        <p:txBody>
          <a:bodyPr/>
          <a:lstStyle/>
          <a:p>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Identifier des actions simples pour réduire ses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latin typeface="Arial" panose="020B0604020202020204" pitchFamily="34" charset="0"/>
                <a:ea typeface="Calibri" panose="020F0502020204030204" pitchFamily="34" charset="0"/>
                <a:cs typeface="Arial" panose="020B0604020202020204" pitchFamily="34" charset="0"/>
              </a:rPr>
              <a:t>Certaines dépenses peuvent être plus facilement réduites que d’autres, comme le loyer, l’assurance, les transports et les impôts. Mais naturellement, il y a des limites (il faut manger par exemple). Assez souvent, les comportements permettant de limiter les dépenses sont également bons pour la planète.</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Électricité.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la lumière systématiquement lorsque je sors d’une pièce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des ampoules basse consommation ou des LED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complètement les appareils audiovisuels et informatiques plutôt que les laisser en mode veille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Penser à détartrer régulièrement les appareils électriques (cafetière, bouilloire, etc.) car le tartre endommage les résistances et augmente le temps de chauffe.</a:t>
            </a:r>
          </a:p>
          <a:p>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Chauffage.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trop chauffer : 19 degrés recommandés dans les pièces de vie – salon, cuisine… - et 17 degrés dans les chambres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mettre des pantoufles, un pull.</a:t>
            </a:r>
          </a:p>
          <a:p>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Loisirs – sorties - cadeaux.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des cadeaux d’occasion ou fabriqués main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des sorties/loisirs gratuits ou à tarifs privilégiés.</a:t>
            </a:r>
          </a:p>
          <a:p>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Alimentation.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Lutter contre le gaspillage alimentaire (économie sur l’alimentation).</a:t>
            </a:r>
          </a:p>
          <a:p>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Forfait téléphonique.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jouer la concurrence en changeant d’opérateur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un forfait adapté à sa consommation ou le forfait famille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téléphones portables reconditionnés /d’occasion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Renégocier très régulièrement vos contrats afin de faire jouer la concurrence, même si l’accès à une offre commerciale est généralement conditionné à une durée minimale d’abonnement.</a:t>
            </a:r>
          </a:p>
          <a:p>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Transports.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le vélo plutôt que la voiture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Profiter des aides proposées par les communes, les départements ou les régions.</a:t>
            </a:r>
          </a:p>
          <a:p>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Eau.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des douches plutôt que des bains.</a:t>
            </a:r>
          </a:p>
          <a:p>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Vêtements - chaussures.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Acheter moins ou d’occasion.</a:t>
            </a:r>
          </a:p>
          <a:p>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Énergie.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les programmes économiques “éco” ou “demi-charge” du lave-linge ou du lave-vaisselle ;</a:t>
            </a:r>
          </a:p>
          <a:p>
            <a:pPr marL="355382" indent="-355382">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achats d’électroménager classés A.</a:t>
            </a:r>
          </a:p>
          <a:p>
            <a:endParaRPr lang="fr-FR" dirty="0"/>
          </a:p>
          <a:p>
            <a:endParaRPr lang="fr-FR" dirty="0"/>
          </a:p>
        </p:txBody>
      </p:sp>
    </p:spTree>
    <p:extLst>
      <p:ext uri="{BB962C8B-B14F-4D97-AF65-F5344CB8AC3E}">
        <p14:creationId xmlns:p14="http://schemas.microsoft.com/office/powerpoint/2010/main" val="2403225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201213-627A-A3E2-C96B-5CA2CE9EC91D}"/>
              </a:ext>
            </a:extLst>
          </p:cNvPr>
          <p:cNvSpPr>
            <a:spLocks noGrp="1"/>
          </p:cNvSpPr>
          <p:nvPr>
            <p:ph type="title" hasCustomPrompt="1"/>
          </p:nvPr>
        </p:nvSpPr>
        <p:spPr>
          <a:xfrm>
            <a:off x="2221821" y="2065612"/>
            <a:ext cx="2228259" cy="414251"/>
          </a:xfrm>
          <a:prstGeom prst="rect">
            <a:avLst/>
          </a:prstGeom>
          <a:ln>
            <a:solidFill>
              <a:srgbClr val="726F6D"/>
            </a:solidFill>
            <a:prstDash val="sysDot"/>
          </a:ln>
        </p:spPr>
        <p:txBody>
          <a:bodyPr>
            <a:spAutoFit/>
          </a:bodyPr>
          <a:lstStyle>
            <a:lvl1pPr algn="ctr">
              <a:defRPr sz="2250" b="1" i="0" cap="all" baseline="0">
                <a:solidFill>
                  <a:srgbClr val="203A76"/>
                </a:solidFill>
              </a:defRPr>
            </a:lvl1pPr>
          </a:lstStyle>
          <a:p>
            <a:r>
              <a:rPr lang="fr-FR" dirty="0"/>
              <a:t>SOMMAIRE</a:t>
            </a:r>
          </a:p>
        </p:txBody>
      </p:sp>
      <p:sp>
        <p:nvSpPr>
          <p:cNvPr id="4" name="Espace réservé du contenu 23">
            <a:extLst>
              <a:ext uri="{FF2B5EF4-FFF2-40B4-BE49-F238E27FC236}">
                <a16:creationId xmlns:a16="http://schemas.microsoft.com/office/drawing/2014/main" id="{D5BE8BE1-B188-6CBC-99FF-8BCD8F53A9DE}"/>
              </a:ext>
            </a:extLst>
          </p:cNvPr>
          <p:cNvSpPr>
            <a:spLocks noGrp="1"/>
          </p:cNvSpPr>
          <p:nvPr>
            <p:ph sz="quarter" idx="13" hasCustomPrompt="1"/>
          </p:nvPr>
        </p:nvSpPr>
        <p:spPr>
          <a:xfrm>
            <a:off x="6172377" y="551967"/>
            <a:ext cx="5556978" cy="258532"/>
          </a:xfrm>
          <a:prstGeom prst="rect">
            <a:avLst/>
          </a:prstGeom>
        </p:spPr>
        <p:txBody>
          <a:bodyPr anchor="ctr">
            <a:spAutoFit/>
          </a:bodyPr>
          <a:lstStyle>
            <a:lvl1pPr marL="0" indent="0" algn="l">
              <a:buNone/>
              <a:defRPr sz="1200" b="1" i="0" cap="all" baseline="0">
                <a:solidFill>
                  <a:srgbClr val="203A76"/>
                </a:solidFill>
                <a:latin typeface="Arial" panose="020B0604020202020204" pitchFamily="34" charset="0"/>
              </a:defRPr>
            </a:lvl1pPr>
          </a:lstStyle>
          <a:p>
            <a:pPr lvl="0"/>
            <a:r>
              <a:rPr lang="fr-FR" dirty="0"/>
              <a:t>TITRE PARTIE</a:t>
            </a:r>
          </a:p>
        </p:txBody>
      </p:sp>
      <p:sp>
        <p:nvSpPr>
          <p:cNvPr id="6" name="Espace réservé du contenu 23">
            <a:extLst>
              <a:ext uri="{FF2B5EF4-FFF2-40B4-BE49-F238E27FC236}">
                <a16:creationId xmlns:a16="http://schemas.microsoft.com/office/drawing/2014/main" id="{B7A0816C-E946-D6FF-C0F1-FF53FE68535A}"/>
              </a:ext>
            </a:extLst>
          </p:cNvPr>
          <p:cNvSpPr>
            <a:spLocks noGrp="1"/>
          </p:cNvSpPr>
          <p:nvPr>
            <p:ph sz="quarter" idx="14" hasCustomPrompt="1"/>
          </p:nvPr>
        </p:nvSpPr>
        <p:spPr>
          <a:xfrm>
            <a:off x="6171086" y="1097520"/>
            <a:ext cx="55582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9" name="Espace réservé du contenu 23">
            <a:extLst>
              <a:ext uri="{FF2B5EF4-FFF2-40B4-BE49-F238E27FC236}">
                <a16:creationId xmlns:a16="http://schemas.microsoft.com/office/drawing/2014/main" id="{78A7AC3C-9E4B-0FFA-614B-112C38568F16}"/>
              </a:ext>
            </a:extLst>
          </p:cNvPr>
          <p:cNvSpPr>
            <a:spLocks noGrp="1"/>
          </p:cNvSpPr>
          <p:nvPr>
            <p:ph sz="quarter" idx="15" hasCustomPrompt="1"/>
          </p:nvPr>
        </p:nvSpPr>
        <p:spPr>
          <a:xfrm>
            <a:off x="6162217" y="1624152"/>
            <a:ext cx="556713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0" name="Espace réservé du contenu 23">
            <a:extLst>
              <a:ext uri="{FF2B5EF4-FFF2-40B4-BE49-F238E27FC236}">
                <a16:creationId xmlns:a16="http://schemas.microsoft.com/office/drawing/2014/main" id="{9F944F0F-050F-84C9-7764-2FDD43FEB486}"/>
              </a:ext>
            </a:extLst>
          </p:cNvPr>
          <p:cNvSpPr>
            <a:spLocks noGrp="1"/>
          </p:cNvSpPr>
          <p:nvPr>
            <p:ph sz="quarter" idx="16" hasCustomPrompt="1"/>
          </p:nvPr>
        </p:nvSpPr>
        <p:spPr>
          <a:xfrm>
            <a:off x="6160926" y="2169705"/>
            <a:ext cx="556842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3" name="Espace réservé du contenu 23">
            <a:extLst>
              <a:ext uri="{FF2B5EF4-FFF2-40B4-BE49-F238E27FC236}">
                <a16:creationId xmlns:a16="http://schemas.microsoft.com/office/drawing/2014/main" id="{105EEDF5-2592-7853-8ABA-597549319C84}"/>
              </a:ext>
            </a:extLst>
          </p:cNvPr>
          <p:cNvSpPr>
            <a:spLocks noGrp="1"/>
          </p:cNvSpPr>
          <p:nvPr>
            <p:ph sz="quarter" idx="17" hasCustomPrompt="1"/>
          </p:nvPr>
        </p:nvSpPr>
        <p:spPr>
          <a:xfrm>
            <a:off x="6157386" y="2710551"/>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4" name="Espace réservé du contenu 23">
            <a:extLst>
              <a:ext uri="{FF2B5EF4-FFF2-40B4-BE49-F238E27FC236}">
                <a16:creationId xmlns:a16="http://schemas.microsoft.com/office/drawing/2014/main" id="{F66419B2-F34D-FEBF-BDC5-62888E164981}"/>
              </a:ext>
            </a:extLst>
          </p:cNvPr>
          <p:cNvSpPr>
            <a:spLocks noGrp="1"/>
          </p:cNvSpPr>
          <p:nvPr>
            <p:ph sz="quarter" idx="18" hasCustomPrompt="1"/>
          </p:nvPr>
        </p:nvSpPr>
        <p:spPr>
          <a:xfrm>
            <a:off x="6156097" y="3256104"/>
            <a:ext cx="557325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5" name="Espace réservé du contenu 23">
            <a:extLst>
              <a:ext uri="{FF2B5EF4-FFF2-40B4-BE49-F238E27FC236}">
                <a16:creationId xmlns:a16="http://schemas.microsoft.com/office/drawing/2014/main" id="{0EEBD430-3417-C686-2EFD-B4E35622710D}"/>
              </a:ext>
            </a:extLst>
          </p:cNvPr>
          <p:cNvSpPr>
            <a:spLocks noGrp="1"/>
          </p:cNvSpPr>
          <p:nvPr>
            <p:ph sz="quarter" idx="19" hasCustomPrompt="1"/>
          </p:nvPr>
        </p:nvSpPr>
        <p:spPr>
          <a:xfrm>
            <a:off x="6157386" y="3782736"/>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6" name="Espace réservé du contenu 23">
            <a:extLst>
              <a:ext uri="{FF2B5EF4-FFF2-40B4-BE49-F238E27FC236}">
                <a16:creationId xmlns:a16="http://schemas.microsoft.com/office/drawing/2014/main" id="{71C0F96E-7E53-166C-3558-79F179BD00EC}"/>
              </a:ext>
            </a:extLst>
          </p:cNvPr>
          <p:cNvSpPr>
            <a:spLocks noGrp="1"/>
          </p:cNvSpPr>
          <p:nvPr>
            <p:ph sz="quarter" idx="20" hasCustomPrompt="1"/>
          </p:nvPr>
        </p:nvSpPr>
        <p:spPr>
          <a:xfrm>
            <a:off x="6145937" y="4318129"/>
            <a:ext cx="558341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8" name="Espace réservé du texte 17">
            <a:extLst>
              <a:ext uri="{FF2B5EF4-FFF2-40B4-BE49-F238E27FC236}">
                <a16:creationId xmlns:a16="http://schemas.microsoft.com/office/drawing/2014/main" id="{0B2838D2-F776-79B6-F2B8-570CBF5DDB22}"/>
              </a:ext>
            </a:extLst>
          </p:cNvPr>
          <p:cNvSpPr>
            <a:spLocks noGrp="1"/>
          </p:cNvSpPr>
          <p:nvPr>
            <p:ph type="body" sz="quarter" idx="21" hasCustomPrompt="1"/>
          </p:nvPr>
        </p:nvSpPr>
        <p:spPr>
          <a:xfrm>
            <a:off x="5723792" y="55196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1</a:t>
            </a:r>
          </a:p>
        </p:txBody>
      </p:sp>
      <p:sp>
        <p:nvSpPr>
          <p:cNvPr id="19" name="Espace réservé du texte 17">
            <a:extLst>
              <a:ext uri="{FF2B5EF4-FFF2-40B4-BE49-F238E27FC236}">
                <a16:creationId xmlns:a16="http://schemas.microsoft.com/office/drawing/2014/main" id="{17F9BE3D-3BEC-DACA-B191-4B536A12A162}"/>
              </a:ext>
            </a:extLst>
          </p:cNvPr>
          <p:cNvSpPr>
            <a:spLocks noGrp="1"/>
          </p:cNvSpPr>
          <p:nvPr>
            <p:ph type="body" sz="quarter" idx="22" hasCustomPrompt="1"/>
          </p:nvPr>
        </p:nvSpPr>
        <p:spPr>
          <a:xfrm>
            <a:off x="5723792" y="109469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2</a:t>
            </a:r>
          </a:p>
        </p:txBody>
      </p:sp>
      <p:sp>
        <p:nvSpPr>
          <p:cNvPr id="20" name="Espace réservé du texte 17">
            <a:extLst>
              <a:ext uri="{FF2B5EF4-FFF2-40B4-BE49-F238E27FC236}">
                <a16:creationId xmlns:a16="http://schemas.microsoft.com/office/drawing/2014/main" id="{1B00F6C1-FDC3-9EF8-18CD-34EAD550F85C}"/>
              </a:ext>
            </a:extLst>
          </p:cNvPr>
          <p:cNvSpPr>
            <a:spLocks noGrp="1"/>
          </p:cNvSpPr>
          <p:nvPr>
            <p:ph type="body" sz="quarter" idx="23" hasCustomPrompt="1"/>
          </p:nvPr>
        </p:nvSpPr>
        <p:spPr>
          <a:xfrm>
            <a:off x="5723792" y="1623427"/>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3</a:t>
            </a:r>
          </a:p>
        </p:txBody>
      </p:sp>
      <p:sp>
        <p:nvSpPr>
          <p:cNvPr id="21" name="Espace réservé du texte 17">
            <a:extLst>
              <a:ext uri="{FF2B5EF4-FFF2-40B4-BE49-F238E27FC236}">
                <a16:creationId xmlns:a16="http://schemas.microsoft.com/office/drawing/2014/main" id="{3CF45C33-CE8C-2304-E23A-B1ADB953E576}"/>
              </a:ext>
            </a:extLst>
          </p:cNvPr>
          <p:cNvSpPr>
            <a:spLocks noGrp="1"/>
          </p:cNvSpPr>
          <p:nvPr>
            <p:ph type="body" sz="quarter" idx="24" hasCustomPrompt="1"/>
          </p:nvPr>
        </p:nvSpPr>
        <p:spPr>
          <a:xfrm>
            <a:off x="5723792" y="21570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4</a:t>
            </a:r>
          </a:p>
        </p:txBody>
      </p:sp>
      <p:sp>
        <p:nvSpPr>
          <p:cNvPr id="22" name="Espace réservé du texte 17">
            <a:extLst>
              <a:ext uri="{FF2B5EF4-FFF2-40B4-BE49-F238E27FC236}">
                <a16:creationId xmlns:a16="http://schemas.microsoft.com/office/drawing/2014/main" id="{7A51412D-2073-9115-AFE8-C9F0B6B8381F}"/>
              </a:ext>
            </a:extLst>
          </p:cNvPr>
          <p:cNvSpPr>
            <a:spLocks noGrp="1"/>
          </p:cNvSpPr>
          <p:nvPr>
            <p:ph type="body" sz="quarter" idx="25" hasCustomPrompt="1"/>
          </p:nvPr>
        </p:nvSpPr>
        <p:spPr>
          <a:xfrm>
            <a:off x="5723792" y="27008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5</a:t>
            </a:r>
          </a:p>
        </p:txBody>
      </p:sp>
      <p:sp>
        <p:nvSpPr>
          <p:cNvPr id="23" name="Espace réservé du texte 17">
            <a:extLst>
              <a:ext uri="{FF2B5EF4-FFF2-40B4-BE49-F238E27FC236}">
                <a16:creationId xmlns:a16="http://schemas.microsoft.com/office/drawing/2014/main" id="{A6CFB0DC-74EC-F97A-1BFE-7DB87D4AEA38}"/>
              </a:ext>
            </a:extLst>
          </p:cNvPr>
          <p:cNvSpPr>
            <a:spLocks noGrp="1"/>
          </p:cNvSpPr>
          <p:nvPr>
            <p:ph type="body" sz="quarter" idx="26" hasCustomPrompt="1"/>
          </p:nvPr>
        </p:nvSpPr>
        <p:spPr>
          <a:xfrm>
            <a:off x="5723792" y="324353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6</a:t>
            </a:r>
          </a:p>
        </p:txBody>
      </p:sp>
      <p:sp>
        <p:nvSpPr>
          <p:cNvPr id="24" name="Espace réservé du texte 17">
            <a:extLst>
              <a:ext uri="{FF2B5EF4-FFF2-40B4-BE49-F238E27FC236}">
                <a16:creationId xmlns:a16="http://schemas.microsoft.com/office/drawing/2014/main" id="{57BB802C-C380-1A7D-63E4-B7D996A604F8}"/>
              </a:ext>
            </a:extLst>
          </p:cNvPr>
          <p:cNvSpPr>
            <a:spLocks noGrp="1"/>
          </p:cNvSpPr>
          <p:nvPr>
            <p:ph type="body" sz="quarter" idx="27" hasCustomPrompt="1"/>
          </p:nvPr>
        </p:nvSpPr>
        <p:spPr>
          <a:xfrm>
            <a:off x="5723792" y="3772269"/>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7</a:t>
            </a:r>
          </a:p>
        </p:txBody>
      </p:sp>
      <p:sp>
        <p:nvSpPr>
          <p:cNvPr id="25" name="Espace réservé du texte 17">
            <a:extLst>
              <a:ext uri="{FF2B5EF4-FFF2-40B4-BE49-F238E27FC236}">
                <a16:creationId xmlns:a16="http://schemas.microsoft.com/office/drawing/2014/main" id="{F317665B-8145-2375-B3E2-578B9677DF4C}"/>
              </a:ext>
            </a:extLst>
          </p:cNvPr>
          <p:cNvSpPr>
            <a:spLocks noGrp="1"/>
          </p:cNvSpPr>
          <p:nvPr>
            <p:ph type="body" sz="quarter" idx="28" hasCustomPrompt="1"/>
          </p:nvPr>
        </p:nvSpPr>
        <p:spPr>
          <a:xfrm>
            <a:off x="5723792" y="430584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8</a:t>
            </a:r>
          </a:p>
        </p:txBody>
      </p:sp>
      <p:sp>
        <p:nvSpPr>
          <p:cNvPr id="26" name="Espace réservé du numéro de diapositive 25"/>
          <p:cNvSpPr>
            <a:spLocks noGrp="1"/>
          </p:cNvSpPr>
          <p:nvPr>
            <p:ph type="sldNum" sz="quarter" idx="30"/>
          </p:nvPr>
        </p:nvSpPr>
        <p:spPr/>
        <p:txBody>
          <a:bodyPr/>
          <a:lstStyle/>
          <a:p>
            <a:fld id="{27A4C574-4D1E-4B89-9988-D081408D575C}" type="slidenum">
              <a:rPr lang="fr-FR" smtClean="0"/>
              <a:pPr/>
              <a:t>‹N°›</a:t>
            </a:fld>
            <a:endParaRPr lang="fr-FR" dirty="0"/>
          </a:p>
        </p:txBody>
      </p:sp>
      <p:sp>
        <p:nvSpPr>
          <p:cNvPr id="2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1991567129"/>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Text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lgn="l">
              <a:buFontTx/>
              <a:buBlip>
                <a:blip r:embed="rId3"/>
              </a:buBlip>
              <a:defRPr>
                <a:solidFill>
                  <a:srgbClr val="002060"/>
                </a:solidFill>
              </a:defRPr>
            </a:lvl2pPr>
            <a:lvl3pPr marL="1257300" indent="-342900" algn="l">
              <a:buFontTx/>
              <a:buBlip>
                <a:blip r:embed="rId4"/>
              </a:buBlip>
              <a:defRPr>
                <a:solidFill>
                  <a:srgbClr val="E06F17"/>
                </a:solidFill>
              </a:defRPr>
            </a:lvl3pPr>
            <a:lvl4pPr marL="1600200" indent="-228600" algn="l">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4032672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re + Texte 2 ">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993323" y="1070933"/>
            <a:ext cx="10205354" cy="923330"/>
          </a:xfrm>
          <a:prstGeom prst="rect">
            <a:avLst/>
          </a:prstGeom>
        </p:spPr>
        <p:txBody>
          <a:bodyPr anchor="b">
            <a:spAutoFit/>
          </a:bodyPr>
          <a:lstStyle>
            <a:lvl1pPr algn="l">
              <a:defRPr sz="6000"/>
            </a:lvl1pPr>
          </a:lstStyle>
          <a:p>
            <a:r>
              <a:rPr lang="fr-FR" dirty="0"/>
              <a:t>TITRE</a:t>
            </a:r>
          </a:p>
        </p:txBody>
      </p:sp>
      <p:sp>
        <p:nvSpPr>
          <p:cNvPr id="3" name="Sous-titre 2"/>
          <p:cNvSpPr>
            <a:spLocks noGrp="1"/>
          </p:cNvSpPr>
          <p:nvPr>
            <p:ph type="subTitle" idx="1" hasCustomPrompt="1"/>
          </p:nvPr>
        </p:nvSpPr>
        <p:spPr>
          <a:xfrm>
            <a:off x="993323" y="3602038"/>
            <a:ext cx="10205355" cy="424732"/>
          </a:xfrm>
          <a:prstGeom prst="rect">
            <a:avLst/>
          </a:prstGeom>
        </p:spPr>
        <p:txBody>
          <a:bodyPr>
            <a:spAutoFit/>
          </a:bodyPr>
          <a:lstStyle>
            <a:lvl1pPr marL="0" indent="0" algn="l">
              <a:buNone/>
              <a:defRPr sz="2400">
                <a:solidFill>
                  <a:srgbClr val="C923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les sous-titres du masque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113205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sans puc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buFontTx/>
              <a:buBlip>
                <a:blip r:embed="rId3"/>
              </a:buBlip>
              <a:defRPr>
                <a:solidFill>
                  <a:srgbClr val="002060"/>
                </a:solidFill>
              </a:defRPr>
            </a:lvl2pPr>
            <a:lvl3pPr marL="1257300" indent="-342900">
              <a:buFontTx/>
              <a:buBlip>
                <a:blip r:embed="rId4"/>
              </a:buBlip>
              <a:defRPr>
                <a:solidFill>
                  <a:srgbClr val="E06F17"/>
                </a:solidFill>
              </a:defRPr>
            </a:lvl3pPr>
            <a:lvl4pPr marL="1600200" indent="-2286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9" name="Espace réservé du numéro de diapositive 8"/>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7" name="Titre 1"/>
          <p:cNvSpPr txBox="1">
            <a:spLocks/>
          </p:cNvSpPr>
          <p:nvPr userDrawn="1"/>
        </p:nvSpPr>
        <p:spPr>
          <a:xfrm>
            <a:off x="642259" y="224449"/>
            <a:ext cx="10907484" cy="701731"/>
          </a:xfrm>
          <a:prstGeom prst="rect">
            <a:avLst/>
          </a:prstGeom>
        </p:spPr>
        <p:txBody>
          <a:bodyPr>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r>
              <a:rPr lang="fr-FR"/>
              <a:t>TITRE</a:t>
            </a:r>
            <a:endParaRPr lang="fr-FR" dirty="0"/>
          </a:p>
        </p:txBody>
      </p:sp>
    </p:spTree>
    <p:extLst>
      <p:ext uri="{BB962C8B-B14F-4D97-AF65-F5344CB8AC3E}">
        <p14:creationId xmlns:p14="http://schemas.microsoft.com/office/powerpoint/2010/main" val="400062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2 contenus">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1"/>
          </p:nvPr>
        </p:nvSpPr>
        <p:spPr/>
        <p:txBody>
          <a:bodyPr/>
          <a:lstStyle/>
          <a:p>
            <a:fld id="{27A4C574-4D1E-4B89-9988-D081408D575C}" type="slidenum">
              <a:rPr lang="fr-FR" smtClean="0"/>
              <a:pPr/>
              <a:t>‹N°›</a:t>
            </a:fld>
            <a:endParaRPr lang="fr-FR" dirty="0"/>
          </a:p>
        </p:txBody>
      </p:sp>
      <p:sp>
        <p:nvSpPr>
          <p:cNvPr id="7" name="Espace réservé du contenu 2"/>
          <p:cNvSpPr>
            <a:spLocks noGrp="1"/>
          </p:cNvSpPr>
          <p:nvPr>
            <p:ph idx="1" hasCustomPrompt="1"/>
          </p:nvPr>
        </p:nvSpPr>
        <p:spPr>
          <a:xfrm>
            <a:off x="64225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11" name="Espace réservé du contenu 2"/>
          <p:cNvSpPr>
            <a:spLocks noGrp="1"/>
          </p:cNvSpPr>
          <p:nvPr>
            <p:ph idx="12" hasCustomPrompt="1"/>
          </p:nvPr>
        </p:nvSpPr>
        <p:spPr>
          <a:xfrm>
            <a:off x="612647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574218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9"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1463891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1"/>
          </p:nvPr>
        </p:nvSpPr>
        <p:spPr/>
        <p:txBody>
          <a:bodyPr/>
          <a:lstStyle/>
          <a:p>
            <a:fld id="{27A4C574-4D1E-4B89-9988-D081408D575C}" type="slidenum">
              <a:rPr lang="fr-FR" smtClean="0"/>
              <a:pPr/>
              <a:t>‹N°›</a:t>
            </a:fld>
            <a:endParaRPr lang="fr-FR" dirty="0"/>
          </a:p>
        </p:txBody>
      </p:sp>
      <p:sp>
        <p:nvSpPr>
          <p:cNvPr id="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1207385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9"/>
          <a:stretch>
            <a:fillRect/>
          </a:stretch>
        </p:blipFill>
        <p:spPr>
          <a:xfrm>
            <a:off x="0" y="-6691"/>
            <a:ext cx="45719" cy="6864691"/>
          </a:xfrm>
          <a:prstGeom prst="rect">
            <a:avLst/>
          </a:prstGeom>
        </p:spPr>
      </p:pic>
      <p:sp>
        <p:nvSpPr>
          <p:cNvPr id="5"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8" name="Espace réservé du numéro de diapositive 7"/>
          <p:cNvSpPr>
            <a:spLocks noGrp="1"/>
          </p:cNvSpPr>
          <p:nvPr>
            <p:ph type="sldNum" sz="quarter" idx="4"/>
          </p:nvPr>
        </p:nvSpPr>
        <p:spPr>
          <a:xfrm>
            <a:off x="11286309" y="6426925"/>
            <a:ext cx="443046"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fld id="{27A4C574-4D1E-4B89-9988-D081408D575C}" type="slidenum">
              <a:rPr lang="fr-FR" smtClean="0"/>
              <a:pPr/>
              <a:t>‹N°›</a:t>
            </a:fld>
            <a:endParaRPr lang="fr-FR" dirty="0"/>
          </a:p>
        </p:txBody>
      </p:sp>
      <p:pic>
        <p:nvPicPr>
          <p:cNvPr id="11" name="Imag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7980" y="5414553"/>
            <a:ext cx="775432" cy="775432"/>
          </a:xfrm>
          <a:prstGeom prst="rect">
            <a:avLst/>
          </a:prstGeom>
        </p:spPr>
      </p:pic>
      <p:pic>
        <p:nvPicPr>
          <p:cNvPr id="12" name="Imag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7980" y="661323"/>
            <a:ext cx="775432" cy="775432"/>
          </a:xfrm>
          <a:prstGeom prst="rect">
            <a:avLst/>
          </a:prstGeom>
        </p:spPr>
      </p:pic>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7980" y="3037938"/>
            <a:ext cx="775432" cy="775432"/>
          </a:xfrm>
          <a:prstGeom prst="rect">
            <a:avLst/>
          </a:prstGeom>
        </p:spPr>
      </p:pic>
    </p:spTree>
    <p:extLst>
      <p:ext uri="{BB962C8B-B14F-4D97-AF65-F5344CB8AC3E}">
        <p14:creationId xmlns:p14="http://schemas.microsoft.com/office/powerpoint/2010/main" val="2798589867"/>
      </p:ext>
    </p:extLst>
  </p:cSld>
  <p:clrMap bg1="lt1" tx1="dk1" bg2="lt2" tx2="dk2" accent1="accent1" accent2="accent2" accent3="accent3" accent4="accent4" accent5="accent5" accent6="accent6" hlink="hlink" folHlink="folHlink"/>
  <p:sldLayoutIdLst>
    <p:sldLayoutId id="2147483659" r:id="rId1"/>
    <p:sldLayoutId id="2147483656" r:id="rId2"/>
    <p:sldLayoutId id="2147483649" r:id="rId3"/>
    <p:sldLayoutId id="2147483650" r:id="rId4"/>
    <p:sldLayoutId id="2147483652" r:id="rId5"/>
    <p:sldLayoutId id="2147483654" r:id="rId6"/>
    <p:sldLayoutId id="2147483655" r:id="rId7"/>
  </p:sldLayoutIdLst>
  <p:hf hdr="0" dt="0"/>
  <p:txStyles>
    <p:title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hyperlink" Target="https://podeduc.apps.education.fr/video/68258-le-compte-bancair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60-lepargn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s://www.mesquestionsdargent.fr/budget/methode-enveloppes-budgetaires" TargetMode="External"/><Relationship Id="rId5" Type="http://schemas.openxmlformats.org/officeDocument/2006/relationships/image" Target="../media/image26.png"/><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4.xml"/><Relationship Id="rId7" Type="http://schemas.openxmlformats.org/officeDocument/2006/relationships/slide" Target="slide18.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16.png"/><Relationship Id="rId5" Type="http://schemas.openxmlformats.org/officeDocument/2006/relationships/image" Target="../media/image17.png"/><Relationship Id="rId10" Type="http://schemas.openxmlformats.org/officeDocument/2006/relationships/slide" Target="slide32.xml"/><Relationship Id="rId4" Type="http://schemas.openxmlformats.org/officeDocument/2006/relationships/slide" Target="slide13.xml"/><Relationship Id="rId9"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hyperlink" Target="https://view.genially.com/61f7c78e07d9ad001971cee9/interactive-content-infographie-produits-depargne-en-fonction-du-risque" TargetMode="Externa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21.png"/><Relationship Id="rId5" Type="http://schemas.openxmlformats.org/officeDocument/2006/relationships/hyperlink" Target="https://podeduc.apps.education.fr/video/68269-le-taux-dinteret/" TargetMode="Externa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2.jpg"/><Relationship Id="rId7" Type="http://schemas.openxmlformats.org/officeDocument/2006/relationships/hyperlink" Target="https://podeduc.apps.education.fr/video/68265-le-credit/"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7.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87-les-moyens-de-paiemen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33.pn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0.png"/><Relationship Id="rId7"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9.png"/><Relationship Id="rId9"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slide" Target="slide2.xml"/><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3" Type="http://schemas.openxmlformats.org/officeDocument/2006/relationships/hyperlink" Target="https://podeduc.apps.education.fr/video/68267-les-arnaque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4.png"/><Relationship Id="rId7"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56-la-gestion-budgetair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694" y="307562"/>
            <a:ext cx="1881898" cy="1433584"/>
          </a:xfrm>
          <a:prstGeom prst="rect">
            <a:avLst/>
          </a:prstGeom>
        </p:spPr>
      </p:pic>
      <p:sp>
        <p:nvSpPr>
          <p:cNvPr id="7" name="Rectangle 6"/>
          <p:cNvSpPr/>
          <p:nvPr/>
        </p:nvSpPr>
        <p:spPr>
          <a:xfrm>
            <a:off x="510480" y="2293284"/>
            <a:ext cx="11155680" cy="3944025"/>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8" name="Titre 1"/>
          <p:cNvSpPr>
            <a:spLocks noGrp="1"/>
          </p:cNvSpPr>
          <p:nvPr>
            <p:ph type="title"/>
          </p:nvPr>
        </p:nvSpPr>
        <p:spPr>
          <a:xfrm>
            <a:off x="510480" y="2786088"/>
            <a:ext cx="11075825" cy="1200329"/>
          </a:xfrm>
          <a:prstGeom prst="rect">
            <a:avLst/>
          </a:prstGeom>
        </p:spPr>
        <p:txBody>
          <a:bodyPr/>
          <a:lstStyle/>
          <a:p>
            <a:pPr marL="0" indent="0" algn="ctr">
              <a:buNone/>
            </a:pPr>
            <a:r>
              <a:rPr lang="fr-FR" sz="4000" b="1" dirty="0"/>
              <a:t>LE PASSEPORT D’ÉDUCATION </a:t>
            </a:r>
            <a:br>
              <a:rPr lang="fr-FR" sz="4000" b="1" dirty="0"/>
            </a:br>
            <a:r>
              <a:rPr lang="fr-FR" sz="4000" b="1" dirty="0"/>
              <a:t>BUDGÉTAIRE ET </a:t>
            </a:r>
            <a:r>
              <a:rPr lang="fr-FR" sz="4000" b="1" dirty="0">
                <a:latin typeface="Arial" panose="020B0604020202020204" pitchFamily="34" charset="0"/>
                <a:cs typeface="Arial" panose="020B0604020202020204" pitchFamily="34" charset="0"/>
              </a:rPr>
              <a:t>FINANCIÈRE</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8509" y="3986387"/>
            <a:ext cx="3816424" cy="1268960"/>
          </a:xfrm>
          <a:prstGeom prst="rect">
            <a:avLst/>
          </a:prstGeom>
        </p:spPr>
      </p:pic>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9597" y="514052"/>
            <a:ext cx="2086708" cy="975798"/>
          </a:xfrm>
          <a:prstGeom prst="rect">
            <a:avLst/>
          </a:prstGeom>
        </p:spPr>
      </p:pic>
      <p:pic>
        <p:nvPicPr>
          <p:cNvPr id="11" name="Image 10"/>
          <p:cNvPicPr>
            <a:picLocks noChangeAspect="1"/>
          </p:cNvPicPr>
          <p:nvPr/>
        </p:nvPicPr>
        <p:blipFill>
          <a:blip r:embed="rId6"/>
          <a:stretch>
            <a:fillRect/>
          </a:stretch>
        </p:blipFill>
        <p:spPr>
          <a:xfrm>
            <a:off x="6792364" y="4054049"/>
            <a:ext cx="2493287" cy="1133427"/>
          </a:xfrm>
          <a:prstGeom prst="rect">
            <a:avLst/>
          </a:prstGeom>
        </p:spPr>
      </p:pic>
    </p:spTree>
    <p:extLst>
      <p:ext uri="{BB962C8B-B14F-4D97-AF65-F5344CB8AC3E}">
        <p14:creationId xmlns:p14="http://schemas.microsoft.com/office/powerpoint/2010/main" val="2595323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6375762" cy="646331"/>
          </a:xfrm>
        </p:spPr>
        <p:txBody>
          <a:bodyPr/>
          <a:lstStyle/>
          <a:p>
            <a:pPr marL="0" indent="0">
              <a:buNone/>
            </a:pPr>
            <a:r>
              <a:rPr lang="fr-FR" sz="4000" dirty="0"/>
              <a:t>1. LE 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10</a:t>
            </a:fld>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4013353477"/>
              </p:ext>
            </p:extLst>
          </p:nvPr>
        </p:nvGraphicFramePr>
        <p:xfrm>
          <a:off x="6616809" y="3398771"/>
          <a:ext cx="5112000" cy="2160000"/>
        </p:xfrm>
        <a:graphic>
          <a:graphicData uri="http://schemas.openxmlformats.org/drawingml/2006/table">
            <a:tbl>
              <a:tblPr/>
              <a:tblGrid>
                <a:gridCol w="3060000">
                  <a:extLst>
                    <a:ext uri="{9D8B030D-6E8A-4147-A177-3AD203B41FA5}">
                      <a16:colId xmlns:a16="http://schemas.microsoft.com/office/drawing/2014/main" val="3313908677"/>
                    </a:ext>
                  </a:extLst>
                </a:gridCol>
                <a:gridCol w="2052000">
                  <a:extLst>
                    <a:ext uri="{9D8B030D-6E8A-4147-A177-3AD203B41FA5}">
                      <a16:colId xmlns:a16="http://schemas.microsoft.com/office/drawing/2014/main" val="1724860329"/>
                    </a:ext>
                  </a:extLst>
                </a:gridCol>
              </a:tblGrid>
              <a:tr h="432000">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Dépenses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Montant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baseline="0" dirty="0">
                          <a:solidFill>
                            <a:srgbClr val="C92360"/>
                          </a:solidFill>
                          <a:latin typeface="Arial" panose="020B0604020202020204" pitchFamily="34" charset="0"/>
                          <a:cs typeface="Arial" panose="020B0604020202020204" pitchFamily="34" charset="0"/>
                          <a:sym typeface="Myriad Pro"/>
                        </a:rPr>
                        <a:t>1 068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algn="l" defTabSz="914400" rtl="0" eaLnBrk="1" latinLnBrk="0" hangingPunct="1">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94 €</a:t>
                      </a:r>
                      <a:r>
                        <a:rPr lang="fr-FR" sz="2000" baseline="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Loisirs, cultures, divers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528 €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Autres dépenses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200 €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635865408"/>
              </p:ext>
            </p:extLst>
          </p:nvPr>
        </p:nvGraphicFramePr>
        <p:xfrm>
          <a:off x="953165" y="3398771"/>
          <a:ext cx="5402137" cy="2844000"/>
        </p:xfrm>
        <a:graphic>
          <a:graphicData uri="http://schemas.openxmlformats.org/drawingml/2006/table">
            <a:tbl>
              <a:tblPr/>
              <a:tblGrid>
                <a:gridCol w="3497137">
                  <a:extLst>
                    <a:ext uri="{9D8B030D-6E8A-4147-A177-3AD203B41FA5}">
                      <a16:colId xmlns:a16="http://schemas.microsoft.com/office/drawing/2014/main" val="3313908677"/>
                    </a:ext>
                  </a:extLst>
                </a:gridCol>
                <a:gridCol w="1905000">
                  <a:extLst>
                    <a:ext uri="{9D8B030D-6E8A-4147-A177-3AD203B41FA5}">
                      <a16:colId xmlns:a16="http://schemas.microsoft.com/office/drawing/2014/main" val="1724860329"/>
                    </a:ext>
                  </a:extLst>
                </a:gridCol>
              </a:tblGrid>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Dépenses</a:t>
                      </a:r>
                      <a:endParaRPr lang="fr-FR" sz="20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Montant</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684000">
                <a:tc>
                  <a:txBody>
                    <a:bodyPr/>
                    <a:lstStyle/>
                    <a:p>
                      <a:pPr algn="l">
                        <a:defRPr sz="1800"/>
                      </a:pPr>
                      <a:r>
                        <a:rPr lang="fr-FR" sz="2000" baseline="0" dirty="0">
                          <a:solidFill>
                            <a:srgbClr val="213B76"/>
                          </a:solidFill>
                          <a:latin typeface="Arial" panose="020B0604020202020204" pitchFamily="34" charset="0"/>
                          <a:cs typeface="Arial" panose="020B0604020202020204" pitchFamily="34" charset="0"/>
                          <a:sym typeface="Myriad Pro"/>
                        </a:rPr>
                        <a:t>Logement </a:t>
                      </a:r>
                    </a:p>
                    <a:p>
                      <a:pPr algn="l">
                        <a:defRPr sz="1800"/>
                      </a:pPr>
                      <a:r>
                        <a:rPr lang="fr-FR" sz="1800" baseline="0" dirty="0">
                          <a:solidFill>
                            <a:srgbClr val="213B76"/>
                          </a:solidFill>
                          <a:latin typeface="Arial" panose="020B0604020202020204" pitchFamily="34" charset="0"/>
                          <a:cs typeface="Arial" panose="020B0604020202020204" pitchFamily="34" charset="0"/>
                          <a:sym typeface="Myriad Pro"/>
                        </a:rPr>
                        <a:t>(loyer, eau, électricité, etc.)</a:t>
                      </a:r>
                      <a:endParaRPr lang="fr-FR" sz="18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baseline="0" dirty="0">
                          <a:solidFill>
                            <a:srgbClr val="C92360"/>
                          </a:solidFill>
                          <a:latin typeface="Arial" panose="020B0604020202020204" pitchFamily="34" charset="0"/>
                          <a:cs typeface="Arial" panose="020B0604020202020204" pitchFamily="34" charset="0"/>
                          <a:sym typeface="Myriad Pro"/>
                        </a:rPr>
                        <a:t>903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Transport</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431 €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Vêtements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sz="1800"/>
                      </a:pPr>
                      <a:r>
                        <a:rPr lang="fr-FR" sz="2000" dirty="0">
                          <a:solidFill>
                            <a:srgbClr val="C92360"/>
                          </a:solidFill>
                          <a:latin typeface="Arial" panose="020B0604020202020204" pitchFamily="34" charset="0"/>
                          <a:cs typeface="Arial" panose="020B0604020202020204" pitchFamily="34" charset="0"/>
                          <a:sym typeface="Myriad Pro"/>
                        </a:rPr>
                        <a:t>2 136 € / </a:t>
                      </a:r>
                      <a:r>
                        <a:rPr lang="fr-FR" sz="2000" u="none" dirty="0">
                          <a:solidFill>
                            <a:srgbClr val="C92360"/>
                          </a:solidFill>
                          <a:latin typeface="Arial" panose="020B0604020202020204" pitchFamily="34" charset="0"/>
                          <a:cs typeface="Arial" panose="020B0604020202020204" pitchFamily="34" charset="0"/>
                          <a:sym typeface="Myriad Pro"/>
                        </a:rPr>
                        <a:t>an</a:t>
                      </a:r>
                      <a:endParaRPr lang="fr-FR" sz="2000" dirty="0">
                        <a:solidFill>
                          <a:srgbClr val="C92360"/>
                        </a:solidFill>
                      </a:endParaRPr>
                    </a:p>
                  </a:txBody>
                  <a:tcPr marR="360000"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Santé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268</a:t>
                      </a:r>
                      <a:r>
                        <a:rPr lang="fr-FR" sz="2000" baseline="0" dirty="0">
                          <a:solidFill>
                            <a:srgbClr val="C92360"/>
                          </a:solidFill>
                          <a:latin typeface="Arial" panose="020B0604020202020204" pitchFamily="34" charset="0"/>
                          <a:cs typeface="Arial" panose="020B0604020202020204" pitchFamily="34" charset="0"/>
                          <a:sym typeface="Myriad Pro"/>
                        </a:rPr>
                        <a:t>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b="1" dirty="0">
                        <a:solidFill>
                          <a:srgbClr val="C92360"/>
                        </a:solidFill>
                        <a:latin typeface="Arial" panose="020B0604020202020204" pitchFamily="34" charset="0"/>
                        <a:ea typeface="Myriad Pro"/>
                        <a:cs typeface="Arial" panose="020B0604020202020204" pitchFamily="34" charset="0"/>
                        <a:sym typeface="Myriad Pro"/>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432000">
                <a:tc>
                  <a:txBody>
                    <a:bodyPr/>
                    <a:lstStyle/>
                    <a:p>
                      <a:pPr marL="0" algn="l" defTabSz="914400" rtl="0" eaLnBrk="1" latinLnBrk="0" hangingPunct="1">
                        <a:defRPr sz="1800"/>
                      </a:pPr>
                      <a:r>
                        <a:rPr lang="fr-FR" sz="2000" dirty="0">
                          <a:solidFill>
                            <a:srgbClr val="213B76"/>
                          </a:solidFill>
                          <a:latin typeface="Arial" panose="020B0604020202020204" pitchFamily="34" charset="0"/>
                          <a:cs typeface="Arial" panose="020B0604020202020204" pitchFamily="34" charset="0"/>
                          <a:sym typeface="Myriad Pro"/>
                        </a:rPr>
                        <a:t>Assurances </a:t>
                      </a:r>
                      <a:r>
                        <a:rPr lang="fr-FR" sz="1800" dirty="0">
                          <a:solidFill>
                            <a:srgbClr val="213B76"/>
                          </a:solidFill>
                          <a:latin typeface="Arial" panose="020B0604020202020204" pitchFamily="34" charset="0"/>
                          <a:cs typeface="Arial" panose="020B0604020202020204" pitchFamily="34" charset="0"/>
                          <a:sym typeface="Myriad Pro"/>
                        </a:rPr>
                        <a:t>(</a:t>
                      </a:r>
                      <a:r>
                        <a:rPr lang="fr-FR" sz="1800" kern="1200" baseline="0" dirty="0">
                          <a:solidFill>
                            <a:srgbClr val="213B76"/>
                          </a:solidFill>
                          <a:latin typeface="Arial" panose="020B0604020202020204" pitchFamily="34" charset="0"/>
                          <a:ea typeface="+mn-ea"/>
                          <a:cs typeface="Arial" panose="020B0604020202020204" pitchFamily="34" charset="0"/>
                          <a:sym typeface="Myriad Pro"/>
                        </a:rPr>
                        <a:t>auto et habitation)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80 €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3135680850"/>
              </p:ext>
            </p:extLst>
          </p:nvPr>
        </p:nvGraphicFramePr>
        <p:xfrm>
          <a:off x="953165" y="2020585"/>
          <a:ext cx="10774558" cy="1296000"/>
        </p:xfrm>
        <a:graphic>
          <a:graphicData uri="http://schemas.openxmlformats.org/drawingml/2006/table">
            <a:tbl>
              <a:tblPr/>
              <a:tblGrid>
                <a:gridCol w="8703537">
                  <a:extLst>
                    <a:ext uri="{9D8B030D-6E8A-4147-A177-3AD203B41FA5}">
                      <a16:colId xmlns:a16="http://schemas.microsoft.com/office/drawing/2014/main" val="3313908677"/>
                    </a:ext>
                  </a:extLst>
                </a:gridCol>
                <a:gridCol w="2071021">
                  <a:extLst>
                    <a:ext uri="{9D8B030D-6E8A-4147-A177-3AD203B41FA5}">
                      <a16:colId xmlns:a16="http://schemas.microsoft.com/office/drawing/2014/main" val="1724860329"/>
                    </a:ext>
                  </a:extLst>
                </a:gridCol>
              </a:tblGrid>
              <a:tr h="432000">
                <a:tc>
                  <a:txBody>
                    <a:bodyPr/>
                    <a:lstStyle/>
                    <a:p>
                      <a:pPr algn="ctr"/>
                      <a:r>
                        <a:rPr lang="fr-FR" sz="2000" b="1" kern="1200" dirty="0">
                          <a:solidFill>
                            <a:srgbClr val="213B76"/>
                          </a:solidFill>
                          <a:latin typeface="Arial" panose="020B0604020202020204" pitchFamily="34" charset="0"/>
                          <a:ea typeface="+mn-ea"/>
                          <a:cs typeface="Arial" panose="020B0604020202020204" pitchFamily="34" charset="0"/>
                        </a:rPr>
                        <a:t>Ressources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213B76"/>
                          </a:solidFill>
                          <a:latin typeface="Arial" panose="020B0604020202020204" pitchFamily="34" charset="0"/>
                          <a:ea typeface="+mn-ea"/>
                          <a:cs typeface="Arial" panose="020B0604020202020204" pitchFamily="34" charset="0"/>
                        </a:rPr>
                        <a:t>Montant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noProof="0" dirty="0">
                          <a:ln>
                            <a:noFill/>
                          </a:ln>
                          <a:solidFill>
                            <a:srgbClr val="213B76"/>
                          </a:solidFill>
                          <a:effectLst/>
                          <a:uLnTx/>
                          <a:uFillTx/>
                          <a:latin typeface="Arial" panose="020B0604020202020204" pitchFamily="34" charset="0"/>
                          <a:ea typeface="+mn-ea"/>
                          <a:cs typeface="Arial" panose="020B0604020202020204" pitchFamily="34" charset="0"/>
                        </a:rPr>
                        <a:t>Salaire mensuel d’un couple après déduction de l’impôt sur le revenu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213B76"/>
                          </a:solidFill>
                          <a:effectLst/>
                          <a:uLnTx/>
                          <a:uFillTx/>
                          <a:latin typeface="Arial" panose="020B0604020202020204" pitchFamily="34" charset="0"/>
                          <a:ea typeface="+mn-ea"/>
                          <a:cs typeface="Arial" panose="020B0604020202020204" pitchFamily="34" charset="0"/>
                        </a:rPr>
                        <a:t>3 949 €</a:t>
                      </a:r>
                      <a:r>
                        <a:rPr lang="fr-FR" sz="2000" dirty="0">
                          <a:solidFill>
                            <a:srgbClr val="213B76"/>
                          </a:solidFill>
                          <a:latin typeface="Arial" panose="020B0604020202020204" pitchFamily="34" charset="0"/>
                          <a:cs typeface="Arial" panose="020B0604020202020204" pitchFamily="34" charset="0"/>
                          <a:sym typeface="Myriad Pro"/>
                        </a:rPr>
                        <a:t> /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rPr>
                        <a:t>Allocations familiales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213B76"/>
                          </a:solidFill>
                          <a:effectLst/>
                          <a:uLnTx/>
                          <a:uFillTx/>
                          <a:latin typeface="Arial" panose="020B0604020202020204" pitchFamily="34" charset="0"/>
                          <a:ea typeface="+mn-ea"/>
                          <a:cs typeface="Arial" panose="020B0604020202020204" pitchFamily="34" charset="0"/>
                        </a:rPr>
                        <a:t>141 €</a:t>
                      </a:r>
                      <a:r>
                        <a:rPr lang="fr-FR" sz="2000" baseline="0" dirty="0">
                          <a:solidFill>
                            <a:srgbClr val="213B76"/>
                          </a:solidFill>
                          <a:latin typeface="Arial" panose="020B0604020202020204" pitchFamily="34" charset="0"/>
                          <a:cs typeface="Arial" panose="020B0604020202020204" pitchFamily="34" charset="0"/>
                          <a:sym typeface="Myriad Pro"/>
                        </a:rPr>
                        <a:t> /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18"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Calculer </a:t>
            </a:r>
            <a:r>
              <a:rPr sz="2200" dirty="0">
                <a:solidFill>
                  <a:srgbClr val="E06F17"/>
                </a:solidFill>
                <a:latin typeface="Arial" panose="020B0604020202020204" pitchFamily="34" charset="0"/>
                <a:cs typeface="Arial" panose="020B0604020202020204" pitchFamily="34" charset="0"/>
              </a:rPr>
              <a:t>l</a:t>
            </a:r>
            <a:r>
              <a:rPr lang="fr-FR" sz="2200" dirty="0">
                <a:solidFill>
                  <a:srgbClr val="E06F17"/>
                </a:solidFill>
                <a:latin typeface="Arial" panose="020B0604020202020204" pitchFamily="34" charset="0"/>
                <a:cs typeface="Arial" panose="020B0604020202020204" pitchFamily="34" charset="0"/>
              </a:rPr>
              <a:t>'argent</a:t>
            </a:r>
            <a:r>
              <a:rPr sz="2200" dirty="0">
                <a:solidFill>
                  <a:srgbClr val="E06F17"/>
                </a:solidFill>
                <a:latin typeface="Arial" panose="020B0604020202020204" pitchFamily="34" charset="0"/>
                <a:cs typeface="Arial" panose="020B0604020202020204" pitchFamily="34" charset="0"/>
              </a:rPr>
              <a:t> disponible</a:t>
            </a:r>
            <a:r>
              <a:rPr lang="fr-FR" sz="2200" dirty="0">
                <a:solidFill>
                  <a:srgbClr val="E06F17"/>
                </a:solidFill>
                <a:latin typeface="Arial" panose="020B0604020202020204" pitchFamily="34" charset="0"/>
                <a:cs typeface="Arial" panose="020B0604020202020204" pitchFamily="34" charset="0"/>
              </a:rPr>
              <a:t> une fois toutes les dépenses réglées.</a:t>
            </a:r>
            <a:endParaRPr sz="2200" dirty="0">
              <a:solidFill>
                <a:srgbClr val="C92360"/>
              </a:solidFill>
              <a:latin typeface="Arial" panose="020B0604020202020204" pitchFamily="34" charset="0"/>
              <a:cs typeface="Arial" panose="020B0604020202020204" pitchFamily="34" charset="0"/>
            </a:endParaRPr>
          </a:p>
        </p:txBody>
      </p:sp>
      <p:sp>
        <p:nvSpPr>
          <p:cNvPr id="19" name="Rectangle à coins arrondis 18"/>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199976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67924" cy="646331"/>
          </a:xfrm>
        </p:spPr>
        <p:txBody>
          <a:bodyPr/>
          <a:lstStyle/>
          <a:p>
            <a:pPr marL="0" indent="0">
              <a:buNone/>
            </a:pPr>
            <a:r>
              <a:rPr lang="fr-FR" sz="4000" dirty="0"/>
              <a:t>1. LE 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11</a:t>
            </a:fld>
            <a:endParaRPr lang="fr-FR" dirty="0"/>
          </a:p>
        </p:txBody>
      </p:sp>
      <p:graphicFrame>
        <p:nvGraphicFramePr>
          <p:cNvPr id="44" name="Tableau 43"/>
          <p:cNvGraphicFramePr>
            <a:graphicFrameLocks noGrp="1"/>
          </p:cNvGraphicFramePr>
          <p:nvPr>
            <p:extLst>
              <p:ext uri="{D42A27DB-BD31-4B8C-83A1-F6EECF244321}">
                <p14:modId xmlns:p14="http://schemas.microsoft.com/office/powerpoint/2010/main" val="852241053"/>
              </p:ext>
            </p:extLst>
          </p:nvPr>
        </p:nvGraphicFramePr>
        <p:xfrm>
          <a:off x="892492" y="2999813"/>
          <a:ext cx="5402133" cy="3352800"/>
        </p:xfrm>
        <a:graphic>
          <a:graphicData uri="http://schemas.openxmlformats.org/drawingml/2006/table">
            <a:tbl>
              <a:tblPr/>
              <a:tblGrid>
                <a:gridCol w="3649533">
                  <a:extLst>
                    <a:ext uri="{9D8B030D-6E8A-4147-A177-3AD203B41FA5}">
                      <a16:colId xmlns:a16="http://schemas.microsoft.com/office/drawing/2014/main" val="3313908677"/>
                    </a:ext>
                  </a:extLst>
                </a:gridCol>
                <a:gridCol w="1752600">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Dépenses</a:t>
                      </a:r>
                      <a:endParaRPr lang="fr-FR" sz="16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Montant</a:t>
                      </a:r>
                      <a:endParaRPr lang="fr-FR" sz="16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Logement et charges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903 €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Transport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431 €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144492023"/>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Vêtements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178 €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01468219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Frais de santé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268 €</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8980800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Assurances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80 €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2215045"/>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1 068 €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45608994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94 €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255819543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Loisirs, cultures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a:solidFill>
                            <a:srgbClr val="C92360"/>
                          </a:solidFill>
                          <a:latin typeface="Arial" panose="020B0604020202020204" pitchFamily="34" charset="0"/>
                          <a:ea typeface="+mn-ea"/>
                          <a:cs typeface="Arial" panose="020B0604020202020204" pitchFamily="34" charset="0"/>
                        </a:rPr>
                        <a:t>528 €</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3642324656"/>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rPr>
                        <a:t>Autres dépenses </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a:solidFill>
                            <a:srgbClr val="C92360"/>
                          </a:solidFill>
                          <a:latin typeface="Arial" panose="020B0604020202020204" pitchFamily="34" charset="0"/>
                          <a:ea typeface="+mn-ea"/>
                          <a:cs typeface="Arial" panose="020B0604020202020204" pitchFamily="34" charset="0"/>
                        </a:rPr>
                        <a:t>200 €</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val="4161766719"/>
                  </a:ext>
                </a:extLst>
              </a:tr>
            </a:tbl>
          </a:graphicData>
        </a:graphic>
      </p:graphicFrame>
      <p:graphicFrame>
        <p:nvGraphicFramePr>
          <p:cNvPr id="45" name="Tableau 44"/>
          <p:cNvGraphicFramePr>
            <a:graphicFrameLocks noGrp="1"/>
          </p:cNvGraphicFramePr>
          <p:nvPr>
            <p:extLst>
              <p:ext uri="{D42A27DB-BD31-4B8C-83A1-F6EECF244321}">
                <p14:modId xmlns:p14="http://schemas.microsoft.com/office/powerpoint/2010/main" val="977839839"/>
              </p:ext>
            </p:extLst>
          </p:nvPr>
        </p:nvGraphicFramePr>
        <p:xfrm>
          <a:off x="892492" y="1859796"/>
          <a:ext cx="5402133" cy="1005840"/>
        </p:xfrm>
        <a:graphic>
          <a:graphicData uri="http://schemas.openxmlformats.org/drawingml/2006/table">
            <a:tbl>
              <a:tblPr/>
              <a:tblGrid>
                <a:gridCol w="3647927">
                  <a:extLst>
                    <a:ext uri="{9D8B030D-6E8A-4147-A177-3AD203B41FA5}">
                      <a16:colId xmlns:a16="http://schemas.microsoft.com/office/drawing/2014/main" val="3313908677"/>
                    </a:ext>
                  </a:extLst>
                </a:gridCol>
                <a:gridCol w="1754206">
                  <a:extLst>
                    <a:ext uri="{9D8B030D-6E8A-4147-A177-3AD203B41FA5}">
                      <a16:colId xmlns:a16="http://schemas.microsoft.com/office/drawing/2014/main"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Ressources</a:t>
                      </a:r>
                      <a:endParaRPr lang="fr-FR" sz="1600" dirty="0">
                        <a:solidFill>
                          <a:srgbClr val="213B76"/>
                        </a:solidFill>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Montant</a:t>
                      </a:r>
                      <a:endParaRPr lang="fr-FR" sz="16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Salaires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3 949 €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Allocations familiales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141 €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144492023"/>
                  </a:ext>
                </a:extLst>
              </a:tr>
            </a:tbl>
          </a:graphicData>
        </a:graphic>
      </p:graphicFrame>
      <p:sp>
        <p:nvSpPr>
          <p:cNvPr id="46" name="Rectangle à coins arrondis 45"/>
          <p:cNvSpPr/>
          <p:nvPr/>
        </p:nvSpPr>
        <p:spPr>
          <a:xfrm>
            <a:off x="7236378" y="1859796"/>
            <a:ext cx="4492977" cy="4492817"/>
          </a:xfrm>
          <a:prstGeom prst="roundRect">
            <a:avLst>
              <a:gd name="adj" fmla="val 0"/>
            </a:avLst>
          </a:prstGeom>
          <a:solidFill>
            <a:srgbClr val="F8F8F8"/>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Rectangle à coins arrondis 46"/>
          <p:cNvSpPr/>
          <p:nvPr/>
        </p:nvSpPr>
        <p:spPr>
          <a:xfrm>
            <a:off x="8517667" y="2039785"/>
            <a:ext cx="1930400" cy="711200"/>
          </a:xfrm>
          <a:prstGeom prst="roundRect">
            <a:avLst>
              <a:gd name="adj" fmla="val 0"/>
            </a:avLst>
          </a:prstGeom>
          <a:solidFill>
            <a:schemeClr val="bg1"/>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213B76"/>
                </a:solidFill>
                <a:latin typeface="Arial" panose="020B0604020202020204" pitchFamily="34" charset="0"/>
                <a:cs typeface="Arial" panose="020B0604020202020204" pitchFamily="34" charset="0"/>
              </a:rPr>
              <a:t>Ressources</a:t>
            </a:r>
          </a:p>
          <a:p>
            <a:pPr algn="ctr"/>
            <a:r>
              <a:rPr lang="fr-FR" sz="2000" b="1" dirty="0">
                <a:solidFill>
                  <a:srgbClr val="213B76"/>
                </a:solidFill>
                <a:latin typeface="Arial" panose="020B0604020202020204" pitchFamily="34" charset="0"/>
                <a:cs typeface="Arial" panose="020B0604020202020204" pitchFamily="34" charset="0"/>
              </a:rPr>
              <a:t>4 090 €</a:t>
            </a:r>
          </a:p>
        </p:txBody>
      </p:sp>
      <p:sp>
        <p:nvSpPr>
          <p:cNvPr id="48" name="Rectangle à coins arrondis 47"/>
          <p:cNvSpPr/>
          <p:nvPr/>
        </p:nvSpPr>
        <p:spPr>
          <a:xfrm>
            <a:off x="8517667" y="3623699"/>
            <a:ext cx="1930400" cy="711200"/>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C92360"/>
                </a:solidFill>
                <a:latin typeface="Arial" panose="020B0604020202020204" pitchFamily="34" charset="0"/>
                <a:cs typeface="Arial" panose="020B0604020202020204" pitchFamily="34" charset="0"/>
              </a:rPr>
              <a:t>Dépenses</a:t>
            </a:r>
          </a:p>
          <a:p>
            <a:pPr algn="ctr"/>
            <a:r>
              <a:rPr lang="fr-FR" sz="2000" b="1" dirty="0">
                <a:solidFill>
                  <a:srgbClr val="C92360"/>
                </a:solidFill>
                <a:latin typeface="Arial" panose="020B0604020202020204" pitchFamily="34" charset="0"/>
                <a:cs typeface="Arial" panose="020B0604020202020204" pitchFamily="34" charset="0"/>
              </a:rPr>
              <a:t>3 750 € </a:t>
            </a:r>
          </a:p>
        </p:txBody>
      </p:sp>
      <p:sp>
        <p:nvSpPr>
          <p:cNvPr id="49" name="Rectangle à coins arrondis 48"/>
          <p:cNvSpPr/>
          <p:nvPr/>
        </p:nvSpPr>
        <p:spPr>
          <a:xfrm>
            <a:off x="8440615" y="5313162"/>
            <a:ext cx="2166425" cy="929406"/>
          </a:xfrm>
          <a:prstGeom prst="roundRect">
            <a:avLst>
              <a:gd name="adj" fmla="val 0"/>
            </a:avLst>
          </a:prstGeom>
          <a:solidFill>
            <a:schemeClr val="bg1"/>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5AA11C"/>
                </a:solidFill>
                <a:latin typeface="Arial" panose="020B0604020202020204" pitchFamily="34" charset="0"/>
                <a:cs typeface="Arial" panose="020B0604020202020204" pitchFamily="34" charset="0"/>
              </a:rPr>
              <a:t>Solde</a:t>
            </a:r>
            <a:br>
              <a:rPr lang="fr-FR" sz="2000" b="1" dirty="0">
                <a:solidFill>
                  <a:srgbClr val="5AA11C"/>
                </a:solidFill>
                <a:latin typeface="Arial" panose="020B0604020202020204" pitchFamily="34" charset="0"/>
                <a:cs typeface="Arial" panose="020B0604020202020204" pitchFamily="34" charset="0"/>
              </a:rPr>
            </a:br>
            <a:r>
              <a:rPr lang="fr-FR" sz="1600" b="1" dirty="0">
                <a:solidFill>
                  <a:srgbClr val="5AA11C"/>
                </a:solidFill>
                <a:latin typeface="Arial" panose="020B0604020202020204" pitchFamily="34" charset="0"/>
                <a:cs typeface="Arial" panose="020B0604020202020204" pitchFamily="34" charset="0"/>
              </a:rPr>
              <a:t>(Argent disponible)</a:t>
            </a:r>
            <a:endParaRPr lang="fr-FR" sz="2000" b="1" dirty="0">
              <a:solidFill>
                <a:srgbClr val="5AA11C"/>
              </a:solidFill>
              <a:latin typeface="Arial" panose="020B0604020202020204" pitchFamily="34" charset="0"/>
              <a:cs typeface="Arial" panose="020B0604020202020204" pitchFamily="34" charset="0"/>
            </a:endParaRPr>
          </a:p>
          <a:p>
            <a:pPr algn="ctr"/>
            <a:r>
              <a:rPr lang="fr-FR" sz="2000" b="1" dirty="0">
                <a:solidFill>
                  <a:srgbClr val="5AA11C"/>
                </a:solidFill>
                <a:latin typeface="Arial" panose="020B0604020202020204" pitchFamily="34" charset="0"/>
                <a:cs typeface="Arial" panose="020B0604020202020204" pitchFamily="34" charset="0"/>
              </a:rPr>
              <a:t>340 €</a:t>
            </a:r>
          </a:p>
        </p:txBody>
      </p:sp>
      <p:sp>
        <p:nvSpPr>
          <p:cNvPr id="50" name="Moins 18"/>
          <p:cNvSpPr/>
          <p:nvPr/>
        </p:nvSpPr>
        <p:spPr>
          <a:xfrm>
            <a:off x="9317324" y="3133462"/>
            <a:ext cx="331086" cy="83796"/>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51" name="Égal 3"/>
          <p:cNvSpPr/>
          <p:nvPr/>
        </p:nvSpPr>
        <p:spPr>
          <a:xfrm>
            <a:off x="9288642" y="4689986"/>
            <a:ext cx="388451" cy="240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52" name="Flèche droite 51"/>
          <p:cNvSpPr/>
          <p:nvPr/>
        </p:nvSpPr>
        <p:spPr>
          <a:xfrm>
            <a:off x="6608543" y="2294094"/>
            <a:ext cx="1519658" cy="198752"/>
          </a:xfrm>
          <a:prstGeom prst="rightArrow">
            <a:avLst/>
          </a:prstGeom>
          <a:solidFill>
            <a:srgbClr val="213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Flèche droite 52"/>
          <p:cNvSpPr/>
          <p:nvPr/>
        </p:nvSpPr>
        <p:spPr>
          <a:xfrm>
            <a:off x="6608543" y="3857978"/>
            <a:ext cx="1519658" cy="198752"/>
          </a:xfrm>
          <a:prstGeom prst="rightArrow">
            <a:avLst/>
          </a:prstGeom>
          <a:solidFill>
            <a:srgbClr val="C92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texte 4"/>
          <p:cNvSpPr txBox="1"/>
          <p:nvPr/>
        </p:nvSpPr>
        <p:spPr>
          <a:xfrm>
            <a:off x="892492" y="1310463"/>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Corrigé : Calculer </a:t>
            </a:r>
            <a:r>
              <a:rPr sz="2200" dirty="0">
                <a:solidFill>
                  <a:srgbClr val="E06F17"/>
                </a:solidFill>
                <a:latin typeface="Arial" panose="020B0604020202020204" pitchFamily="34" charset="0"/>
                <a:cs typeface="Arial" panose="020B0604020202020204" pitchFamily="34" charset="0"/>
              </a:rPr>
              <a:t>l</a:t>
            </a:r>
            <a:r>
              <a:rPr lang="fr-FR" sz="2200" dirty="0">
                <a:solidFill>
                  <a:srgbClr val="E06F17"/>
                </a:solidFill>
                <a:latin typeface="Arial" panose="020B0604020202020204" pitchFamily="34" charset="0"/>
                <a:cs typeface="Arial" panose="020B0604020202020204" pitchFamily="34" charset="0"/>
              </a:rPr>
              <a:t>'argent</a:t>
            </a:r>
            <a:r>
              <a:rPr sz="2200" dirty="0">
                <a:solidFill>
                  <a:srgbClr val="E06F17"/>
                </a:solidFill>
                <a:latin typeface="Arial" panose="020B0604020202020204" pitchFamily="34" charset="0"/>
                <a:cs typeface="Arial" panose="020B0604020202020204" pitchFamily="34" charset="0"/>
              </a:rPr>
              <a:t> disponible</a:t>
            </a:r>
            <a:r>
              <a:rPr lang="fr-FR" sz="2200" dirty="0">
                <a:solidFill>
                  <a:srgbClr val="E06F17"/>
                </a:solidFill>
                <a:latin typeface="Arial" panose="020B0604020202020204" pitchFamily="34" charset="0"/>
                <a:cs typeface="Arial" panose="020B0604020202020204" pitchFamily="34" charset="0"/>
              </a:rPr>
              <a:t> une fois toutes les dépenses réglées.</a:t>
            </a:r>
            <a:endParaRPr sz="2200" dirty="0">
              <a:solidFill>
                <a:srgbClr val="C92360"/>
              </a:solidFill>
              <a:latin typeface="Arial" panose="020B0604020202020204" pitchFamily="34" charset="0"/>
              <a:cs typeface="Arial" panose="020B0604020202020204" pitchFamily="34" charset="0"/>
            </a:endParaRPr>
          </a:p>
        </p:txBody>
      </p:sp>
      <p:sp>
        <p:nvSpPr>
          <p:cNvPr id="22" name="Rectangle à coins arrondis 21"/>
          <p:cNvSpPr/>
          <p:nvPr/>
        </p:nvSpPr>
        <p:spPr>
          <a:xfrm>
            <a:off x="892492" y="1264606"/>
            <a:ext cx="1083468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251676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bg/>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uiExpand="1" build="p" animBg="1"/>
      <p:bldP spid="48" grpId="0" uiExpand="1" build="p" animBg="1"/>
      <p:bldP spid="49" grpId="0" uiExpand="1" build="p" animBg="1"/>
      <p:bldP spid="50" grpId="0" animBg="1"/>
      <p:bldP spid="51" grpId="0" animBg="1"/>
      <p:bldP spid="52" grpId="0" animBg="1"/>
      <p:bldP spid="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47212" cy="646331"/>
          </a:xfrm>
        </p:spPr>
        <p:txBody>
          <a:bodyPr/>
          <a:lstStyle/>
          <a:p>
            <a:pPr marL="0" indent="0">
              <a:buNone/>
            </a:pPr>
            <a:r>
              <a:rPr lang="fr-FR" sz="4000" dirty="0"/>
              <a:t>1. LE 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12</a:t>
            </a:fld>
            <a:endParaRPr lang="fr-FR" dirty="0"/>
          </a:p>
        </p:txBody>
      </p:sp>
      <p:sp>
        <p:nvSpPr>
          <p:cNvPr id="30" name="Rectangle à coins arrondis 29"/>
          <p:cNvSpPr/>
          <p:nvPr/>
        </p:nvSpPr>
        <p:spPr>
          <a:xfrm>
            <a:off x="1796716" y="1587859"/>
            <a:ext cx="9202484" cy="1717047"/>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1" name="Rectangle à coins arrondis 30"/>
          <p:cNvSpPr/>
          <p:nvPr/>
        </p:nvSpPr>
        <p:spPr>
          <a:xfrm>
            <a:off x="4612809" y="1887684"/>
            <a:ext cx="1260000" cy="1169550"/>
          </a:xfrm>
          <a:prstGeom prst="roundRect">
            <a:avLst>
              <a:gd name="adj" fmla="val 0"/>
            </a:avLst>
          </a:prstGeom>
          <a:solidFill>
            <a:srgbClr val="F8F8F8"/>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Moins 18"/>
          <p:cNvSpPr/>
          <p:nvPr/>
        </p:nvSpPr>
        <p:spPr>
          <a:xfrm>
            <a:off x="6162681" y="2430341"/>
            <a:ext cx="396000"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dirty="0">
              <a:latin typeface="Arial" panose="020B0604020202020204" pitchFamily="34" charset="0"/>
              <a:cs typeface="Arial" panose="020B0604020202020204" pitchFamily="34" charset="0"/>
            </a:endParaRPr>
          </a:p>
        </p:txBody>
      </p:sp>
      <p:sp>
        <p:nvSpPr>
          <p:cNvPr id="33" name="Rectangle à coins arrondis 32"/>
          <p:cNvSpPr/>
          <p:nvPr/>
        </p:nvSpPr>
        <p:spPr>
          <a:xfrm>
            <a:off x="6920607" y="1887684"/>
            <a:ext cx="1260000" cy="1169550"/>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Égal 3"/>
          <p:cNvSpPr/>
          <p:nvPr/>
        </p:nvSpPr>
        <p:spPr>
          <a:xfrm>
            <a:off x="8307660" y="2364459"/>
            <a:ext cx="396000" cy="2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sz="1200" dirty="0">
              <a:latin typeface="Arial" panose="020B0604020202020204" pitchFamily="34" charset="0"/>
              <a:cs typeface="Arial" panose="020B0604020202020204" pitchFamily="34" charset="0"/>
            </a:endParaRPr>
          </a:p>
        </p:txBody>
      </p:sp>
      <p:sp>
        <p:nvSpPr>
          <p:cNvPr id="36" name="Espace réservé du contenu 7"/>
          <p:cNvSpPr>
            <a:spLocks noGrp="1"/>
          </p:cNvSpPr>
          <p:nvPr>
            <p:ph idx="4294967295"/>
          </p:nvPr>
        </p:nvSpPr>
        <p:spPr>
          <a:xfrm>
            <a:off x="4612809" y="1941545"/>
            <a:ext cx="1260000" cy="1061829"/>
          </a:xfrm>
          <a:prstGeom prst="rect">
            <a:avLst/>
          </a:prstGeom>
        </p:spPr>
        <p:txBody>
          <a:bodyPr wrap="square" anchor="ctr">
            <a:spAutoFit/>
          </a:bodyPr>
          <a:lstStyle/>
          <a:p>
            <a:pPr marL="0" indent="0" algn="ctr">
              <a:spcBef>
                <a:spcPts val="0"/>
              </a:spcBef>
              <a:buNone/>
            </a:pPr>
            <a:r>
              <a:rPr lang="fr-FR" sz="1400" b="1" dirty="0"/>
              <a:t>Ressources</a:t>
            </a:r>
          </a:p>
          <a:p>
            <a:pPr marL="0" indent="0" algn="ctr">
              <a:spcBef>
                <a:spcPts val="0"/>
              </a:spcBef>
              <a:buNone/>
            </a:pPr>
            <a:r>
              <a:rPr lang="fr-FR" sz="1400" b="1" dirty="0"/>
              <a:t>(crédit) </a:t>
            </a:r>
          </a:p>
          <a:p>
            <a:pPr marL="0" indent="0" algn="ctr">
              <a:spcBef>
                <a:spcPts val="0"/>
              </a:spcBef>
              <a:buNone/>
            </a:pPr>
            <a:r>
              <a:rPr lang="fr-FR" sz="1400" b="1" dirty="0"/>
              <a:t>= </a:t>
            </a:r>
          </a:p>
          <a:p>
            <a:pPr marL="0" indent="0" algn="ctr">
              <a:spcBef>
                <a:spcPts val="0"/>
              </a:spcBef>
              <a:buNone/>
            </a:pPr>
            <a:r>
              <a:rPr lang="fr-FR" sz="1400" b="1" dirty="0"/>
              <a:t>argent qui rentre</a:t>
            </a:r>
          </a:p>
        </p:txBody>
      </p:sp>
      <p:sp>
        <p:nvSpPr>
          <p:cNvPr id="37" name="Espace réservé du contenu 7"/>
          <p:cNvSpPr>
            <a:spLocks noGrp="1"/>
          </p:cNvSpPr>
          <p:nvPr>
            <p:ph idx="4294967295"/>
          </p:nvPr>
        </p:nvSpPr>
        <p:spPr>
          <a:xfrm>
            <a:off x="6920606" y="1887683"/>
            <a:ext cx="1260000" cy="1169551"/>
          </a:xfrm>
          <a:prstGeom prst="rect">
            <a:avLst/>
          </a:prstGeom>
        </p:spPr>
        <p:txBody>
          <a:bodyPr wrap="square" anchor="ctr">
            <a:spAutoFit/>
          </a:bodyPr>
          <a:lstStyle/>
          <a:p>
            <a:pPr marL="0" lvl="0" indent="0" algn="ctr" hangingPunct="0">
              <a:lnSpc>
                <a:spcPct val="100000"/>
              </a:lnSpc>
              <a:spcBef>
                <a:spcPts val="0"/>
              </a:spcBef>
              <a:buNone/>
              <a:defRPr/>
            </a:pPr>
            <a:r>
              <a:rPr lang="fr-FR" sz="1400" b="1" kern="0" dirty="0">
                <a:solidFill>
                  <a:srgbClr val="C92360"/>
                </a:solidFill>
                <a:cs typeface="Calibri"/>
                <a:sym typeface="Helvetica"/>
              </a:rPr>
              <a:t>Dépenses</a:t>
            </a:r>
          </a:p>
          <a:p>
            <a:pPr marL="0" lvl="0" indent="0" algn="ctr" hangingPunct="0">
              <a:lnSpc>
                <a:spcPct val="100000"/>
              </a:lnSpc>
              <a:spcBef>
                <a:spcPts val="0"/>
              </a:spcBef>
              <a:buNone/>
              <a:defRPr/>
            </a:pPr>
            <a:r>
              <a:rPr lang="fr-FR" sz="1400" b="1" kern="0" dirty="0">
                <a:solidFill>
                  <a:srgbClr val="C92360"/>
                </a:solidFill>
                <a:cs typeface="Helvetica"/>
                <a:sym typeface="Helvetica"/>
              </a:rPr>
              <a:t>(débit) </a:t>
            </a:r>
          </a:p>
          <a:p>
            <a:pPr marL="0" lvl="0" indent="0" algn="ctr" hangingPunct="0">
              <a:lnSpc>
                <a:spcPct val="100000"/>
              </a:lnSpc>
              <a:spcBef>
                <a:spcPts val="0"/>
              </a:spcBef>
              <a:buNone/>
              <a:defRPr/>
            </a:pPr>
            <a:r>
              <a:rPr lang="fr-FR" sz="1400" b="1" kern="0" dirty="0">
                <a:solidFill>
                  <a:srgbClr val="C92360"/>
                </a:solidFill>
                <a:cs typeface="Helvetica"/>
                <a:sym typeface="Helvetica"/>
              </a:rPr>
              <a:t>= </a:t>
            </a:r>
          </a:p>
          <a:p>
            <a:pPr marL="0" lvl="0" indent="0" algn="ctr" hangingPunct="0">
              <a:lnSpc>
                <a:spcPct val="100000"/>
              </a:lnSpc>
              <a:spcBef>
                <a:spcPts val="0"/>
              </a:spcBef>
              <a:buNone/>
              <a:defRPr/>
            </a:pPr>
            <a:r>
              <a:rPr lang="fr-FR" sz="1400" b="1" kern="0" dirty="0">
                <a:solidFill>
                  <a:srgbClr val="C92360"/>
                </a:solidFill>
                <a:cs typeface="Helvetica"/>
                <a:sym typeface="Helvetica"/>
              </a:rPr>
              <a:t>argent qui </a:t>
            </a:r>
          </a:p>
          <a:p>
            <a:pPr marL="0" lvl="0" indent="0" algn="ctr" hangingPunct="0">
              <a:lnSpc>
                <a:spcPct val="100000"/>
              </a:lnSpc>
              <a:spcBef>
                <a:spcPts val="0"/>
              </a:spcBef>
              <a:buNone/>
              <a:defRPr/>
            </a:pPr>
            <a:r>
              <a:rPr lang="fr-FR" sz="1400" b="1" kern="0" dirty="0">
                <a:solidFill>
                  <a:srgbClr val="C92360"/>
                </a:solidFill>
                <a:cs typeface="Helvetica"/>
                <a:sym typeface="Helvetica"/>
              </a:rPr>
              <a:t>sort</a:t>
            </a:r>
          </a:p>
        </p:txBody>
      </p:sp>
      <p:sp>
        <p:nvSpPr>
          <p:cNvPr id="39" name="Rectangle à coins arrondis 38"/>
          <p:cNvSpPr/>
          <p:nvPr/>
        </p:nvSpPr>
        <p:spPr>
          <a:xfrm>
            <a:off x="7972424" y="368943"/>
            <a:ext cx="2574349"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p:cNvSpPr txBox="1"/>
          <p:nvPr/>
        </p:nvSpPr>
        <p:spPr>
          <a:xfrm>
            <a:off x="8440615" y="416920"/>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 retenir</a:t>
            </a:r>
          </a:p>
        </p:txBody>
      </p:sp>
      <p:sp>
        <p:nvSpPr>
          <p:cNvPr id="41" name="Rectangle à coins arrondis 40"/>
          <p:cNvSpPr/>
          <p:nvPr/>
        </p:nvSpPr>
        <p:spPr>
          <a:xfrm>
            <a:off x="8908486" y="1669084"/>
            <a:ext cx="1873103" cy="713341"/>
          </a:xfrm>
          <a:prstGeom prst="roundRect">
            <a:avLst>
              <a:gd name="adj" fmla="val 0"/>
            </a:avLst>
          </a:prstGeom>
          <a:solidFill>
            <a:srgbClr val="F8F8F8"/>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Espace réservé du contenu 7"/>
          <p:cNvSpPr>
            <a:spLocks noGrp="1"/>
          </p:cNvSpPr>
          <p:nvPr>
            <p:ph idx="4294967295"/>
          </p:nvPr>
        </p:nvSpPr>
        <p:spPr>
          <a:xfrm>
            <a:off x="8908486" y="1778761"/>
            <a:ext cx="1872000" cy="4801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400" noProof="1">
                <a:solidFill>
                  <a:srgbClr val="5AA11C"/>
                </a:solidFill>
              </a:rPr>
              <a:t>Solde</a:t>
            </a:r>
            <a:r>
              <a:rPr lang="fr-FR" sz="1400" dirty="0">
                <a:solidFill>
                  <a:srgbClr val="5AA11C"/>
                </a:solidFill>
              </a:rPr>
              <a:t> positif (</a:t>
            </a:r>
            <a:r>
              <a:rPr lang="fr-FR" sz="1400" noProof="1">
                <a:solidFill>
                  <a:srgbClr val="5AA11C"/>
                </a:solidFill>
              </a:rPr>
              <a:t>créditeur)</a:t>
            </a:r>
          </a:p>
        </p:txBody>
      </p:sp>
      <p:sp>
        <p:nvSpPr>
          <p:cNvPr id="55" name="Rectangle à coins arrondis 54"/>
          <p:cNvSpPr/>
          <p:nvPr/>
        </p:nvSpPr>
        <p:spPr>
          <a:xfrm>
            <a:off x="8910780" y="2493861"/>
            <a:ext cx="1885558" cy="713341"/>
          </a:xfrm>
          <a:prstGeom prst="roundRect">
            <a:avLst>
              <a:gd name="adj" fmla="val 0"/>
            </a:avLst>
          </a:prstGeom>
          <a:solidFill>
            <a:srgbClr val="F8F8F8"/>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a:t>
            </a:r>
          </a:p>
        </p:txBody>
      </p:sp>
      <p:sp>
        <p:nvSpPr>
          <p:cNvPr id="56" name="Espace réservé du contenu 7"/>
          <p:cNvSpPr>
            <a:spLocks noGrp="1"/>
          </p:cNvSpPr>
          <p:nvPr>
            <p:ph idx="4294967295"/>
          </p:nvPr>
        </p:nvSpPr>
        <p:spPr>
          <a:xfrm>
            <a:off x="8910779" y="2608459"/>
            <a:ext cx="1872000" cy="4801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400" noProof="1">
                <a:solidFill>
                  <a:srgbClr val="C00000"/>
                </a:solidFill>
              </a:rPr>
              <a:t>Solde</a:t>
            </a:r>
            <a:r>
              <a:rPr lang="fr-FR" sz="1400" dirty="0">
                <a:solidFill>
                  <a:srgbClr val="C00000"/>
                </a:solidFill>
              </a:rPr>
              <a:t> négatif (</a:t>
            </a:r>
            <a:r>
              <a:rPr lang="fr-FR" sz="1400" noProof="1">
                <a:solidFill>
                  <a:srgbClr val="C00000"/>
                </a:solidFill>
              </a:rPr>
              <a:t>débiteur)</a:t>
            </a:r>
          </a:p>
        </p:txBody>
      </p:sp>
      <p:sp>
        <p:nvSpPr>
          <p:cNvPr id="4" name="Rectangle 3"/>
          <p:cNvSpPr/>
          <p:nvPr/>
        </p:nvSpPr>
        <p:spPr>
          <a:xfrm>
            <a:off x="1921271" y="2281616"/>
            <a:ext cx="1997983" cy="369332"/>
          </a:xfrm>
          <a:prstGeom prst="rect">
            <a:avLst/>
          </a:prstGeom>
        </p:spPr>
        <p:txBody>
          <a:bodyPr wrap="none">
            <a:spAutoFit/>
          </a:bodyPr>
          <a:lstStyle/>
          <a:p>
            <a:pPr marL="17463">
              <a:tabLst>
                <a:tab pos="1973263" algn="l"/>
              </a:tabLst>
              <a:defRPr b="1"/>
            </a:pPr>
            <a:r>
              <a:rPr lang="fr-FR" b="1" u="sng" dirty="0">
                <a:solidFill>
                  <a:srgbClr val="C81E60"/>
                </a:solidFill>
                <a:latin typeface="Arial" panose="020B0604020202020204" pitchFamily="34" charset="0"/>
              </a:rPr>
              <a:t>Du vocabulaire </a:t>
            </a:r>
            <a:r>
              <a:rPr lang="fr-FR" b="1" dirty="0">
                <a:solidFill>
                  <a:srgbClr val="C81E60"/>
                </a:solidFill>
                <a:latin typeface="Arial" panose="020B0604020202020204" pitchFamily="34" charset="0"/>
              </a:rPr>
              <a:t>:</a:t>
            </a:r>
          </a:p>
        </p:txBody>
      </p:sp>
      <p:sp>
        <p:nvSpPr>
          <p:cNvPr id="57" name="Rectangle à coins arrondis 56"/>
          <p:cNvSpPr/>
          <p:nvPr/>
        </p:nvSpPr>
        <p:spPr>
          <a:xfrm>
            <a:off x="1796715" y="4616064"/>
            <a:ext cx="4761965" cy="1725182"/>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60" name="Rectangle à coins arrondis 59"/>
          <p:cNvSpPr/>
          <p:nvPr/>
        </p:nvSpPr>
        <p:spPr>
          <a:xfrm>
            <a:off x="7252140" y="4712340"/>
            <a:ext cx="3745428" cy="1628906"/>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5" name="Espace réservé du contenu 2"/>
          <p:cNvSpPr>
            <a:spLocks noGrp="1"/>
          </p:cNvSpPr>
          <p:nvPr>
            <p:ph idx="1" hasCustomPrompt="1"/>
          </p:nvPr>
        </p:nvSpPr>
        <p:spPr>
          <a:xfrm>
            <a:off x="1796715" y="4705358"/>
            <a:ext cx="4761965" cy="1706108"/>
          </a:xfrm>
          <a:prstGeom prst="rect">
            <a:avLst/>
          </a:prstGeom>
        </p:spPr>
        <p:txBody>
          <a:bodyPr wrap="square">
            <a:spAutoFit/>
          </a:bodyPr>
          <a:lstStyle>
            <a:lvl1pPr marL="457200" indent="-457200">
              <a:buFontTx/>
              <a:buBlip>
                <a:blip r:embed="rId3"/>
              </a:buBlip>
              <a:defRPr>
                <a:solidFill>
                  <a:srgbClr val="C92360"/>
                </a:solidFill>
              </a:defRPr>
            </a:lvl1pPr>
            <a:lvl2pPr marL="800100" indent="-342900" algn="l">
              <a:buFontTx/>
              <a:buBlip>
                <a:blip r:embed="rId4"/>
              </a:buBlip>
              <a:defRPr>
                <a:solidFill>
                  <a:srgbClr val="002060"/>
                </a:solidFill>
              </a:defRPr>
            </a:lvl2pPr>
            <a:lvl3pPr marL="1257300" indent="-342900" algn="l">
              <a:buFontTx/>
              <a:buBlip>
                <a:blip r:embed="rId5"/>
              </a:buBlip>
              <a:defRPr>
                <a:solidFill>
                  <a:srgbClr val="E06F17"/>
                </a:solidFill>
              </a:defRPr>
            </a:lvl3pPr>
            <a:lvl4pPr marL="1600200" indent="-228600" algn="l">
              <a:buFontTx/>
              <a:buBlip>
                <a:blip r:embed="rId6"/>
              </a:buBlip>
              <a:defRPr>
                <a:solidFill>
                  <a:srgbClr val="726F6D"/>
                </a:solidFill>
              </a:defRPr>
            </a:lvl4pPr>
          </a:lstStyle>
          <a:p>
            <a:pPr marL="82550" lvl="1" indent="0">
              <a:buNone/>
            </a:pPr>
            <a:r>
              <a:rPr lang="fr-FR" sz="1800" b="1" u="sng" dirty="0">
                <a:solidFill>
                  <a:srgbClr val="C81E60"/>
                </a:solidFill>
              </a:rPr>
              <a:t>Des bonnes pratiques </a:t>
            </a:r>
            <a:r>
              <a:rPr lang="fr-FR" sz="1800" dirty="0"/>
              <a:t>:</a:t>
            </a:r>
          </a:p>
          <a:p>
            <a:pPr marL="95250" lvl="1" indent="0"/>
            <a:r>
              <a:rPr lang="fr-FR" sz="1600" dirty="0"/>
              <a:t>Mettre à jour son budget très régulièrement</a:t>
            </a:r>
          </a:p>
          <a:p>
            <a:pPr marL="95250" lvl="1" indent="0"/>
            <a:r>
              <a:rPr lang="fr-FR" sz="1600" dirty="0"/>
              <a:t>Classer chaque dépense par catégorie</a:t>
            </a:r>
          </a:p>
          <a:p>
            <a:pPr marL="95250" lvl="1" indent="0"/>
            <a:r>
              <a:rPr lang="fr-FR" sz="1600" dirty="0"/>
              <a:t>Réduire au maximum les dépenses régulières </a:t>
            </a:r>
          </a:p>
          <a:p>
            <a:pPr marL="361950" lvl="1" indent="-266700"/>
            <a:r>
              <a:rPr lang="fr-FR" sz="1600" dirty="0"/>
              <a:t>Toujours s’interroger sur l’utilité d’une dépense occasionnelle.</a:t>
            </a:r>
          </a:p>
        </p:txBody>
      </p:sp>
      <p:sp>
        <p:nvSpPr>
          <p:cNvPr id="38" name="Espace réservé du contenu 2"/>
          <p:cNvSpPr txBox="1">
            <a:spLocks/>
          </p:cNvSpPr>
          <p:nvPr/>
        </p:nvSpPr>
        <p:spPr>
          <a:xfrm>
            <a:off x="7439432" y="4983019"/>
            <a:ext cx="3558136" cy="1070549"/>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3"/>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4"/>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5"/>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6"/>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lvl="1" indent="0">
              <a:buFontTx/>
              <a:buNone/>
            </a:pPr>
            <a:r>
              <a:rPr lang="fr-FR" sz="1800" b="1" u="sng" dirty="0">
                <a:solidFill>
                  <a:srgbClr val="C81E60"/>
                </a:solidFill>
              </a:rPr>
              <a:t>Des applications </a:t>
            </a:r>
            <a:r>
              <a:rPr lang="fr-FR" sz="1600" dirty="0"/>
              <a:t>pour faciliter        la gestion d’un budget : </a:t>
            </a:r>
          </a:p>
          <a:p>
            <a:pPr marL="82550" lvl="1" indent="0">
              <a:buFontTx/>
              <a:buNone/>
            </a:pPr>
            <a:r>
              <a:rPr lang="fr-FR" sz="1600" b="1" u="sng" dirty="0">
                <a:solidFill>
                  <a:srgbClr val="0070C0"/>
                </a:solidFill>
                <a:ea typeface="Myriad Pro"/>
              </a:rPr>
              <a:t>Pilote Budget et Pilote Dépenses</a:t>
            </a:r>
            <a:r>
              <a:rPr lang="fr-FR" sz="1600" dirty="0">
                <a:solidFill>
                  <a:srgbClr val="0070C0"/>
                </a:solidFill>
              </a:rPr>
              <a:t> </a:t>
            </a:r>
            <a:r>
              <a:rPr lang="fr-FR" sz="1600" dirty="0"/>
              <a:t>par exemple.</a:t>
            </a:r>
          </a:p>
        </p:txBody>
      </p:sp>
      <p:pic>
        <p:nvPicPr>
          <p:cNvPr id="29" name="Imag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42" name="Image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53365" y="3779974"/>
            <a:ext cx="4450295" cy="519526"/>
          </a:xfrm>
          <a:prstGeom prst="rect">
            <a:avLst/>
          </a:prstGeom>
        </p:spPr>
      </p:pic>
      <p:sp>
        <p:nvSpPr>
          <p:cNvPr id="25" name="Bouton d'action : Accueil 24">
            <a:hlinkClick r:id="rId9" action="ppaction://hlinksldjump" highlightClick="1"/>
          </p:cNvPr>
          <p:cNvSpPr/>
          <p:nvPr/>
        </p:nvSpPr>
        <p:spPr>
          <a:xfrm>
            <a:off x="251148" y="553232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28543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13</a:t>
            </a:fld>
            <a:endParaRPr lang="fr-FR" dirty="0"/>
          </a:p>
        </p:txBody>
      </p:sp>
      <p:pic>
        <p:nvPicPr>
          <p:cNvPr id="14" name="Image 13">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502032"/>
            <a:ext cx="1660852" cy="1660852"/>
          </a:xfrm>
          <a:prstGeom prst="rect">
            <a:avLst/>
          </a:prstGeom>
        </p:spPr>
      </p:pic>
      <p:pic>
        <p:nvPicPr>
          <p:cNvPr id="17" name="Espace réservé du contenu 7"/>
          <p:cNvPicPr>
            <a:picLocks noGrp="1" noChangeAspect="1"/>
          </p:cNvPicPr>
          <p:nvPr>
            <p:ph idx="4294967295"/>
          </p:nvPr>
        </p:nvPicPr>
        <p:blipFill>
          <a:blip r:embed="rId5">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5" name="Rectangle 14"/>
          <p:cNvSpPr/>
          <p:nvPr/>
        </p:nvSpPr>
        <p:spPr>
          <a:xfrm>
            <a:off x="2835088" y="1300135"/>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2 : LE COMPTE BANCAIRE</a:t>
            </a:r>
          </a:p>
        </p:txBody>
      </p:sp>
    </p:spTree>
    <p:extLst>
      <p:ext uri="{BB962C8B-B14F-4D97-AF65-F5344CB8AC3E}">
        <p14:creationId xmlns:p14="http://schemas.microsoft.com/office/powerpoint/2010/main" val="1253639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a:t>2. LE COMPTE BANCAIRE</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14</a:t>
            </a:fld>
            <a:endParaRPr lang="fr-FR" dirty="0"/>
          </a:p>
        </p:txBody>
      </p:sp>
      <p:pic>
        <p:nvPicPr>
          <p:cNvPr id="8" name="Espace réservé du contenu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0" name="- verser des revenus"/>
          <p:cNvSpPr txBox="1"/>
          <p:nvPr/>
        </p:nvSpPr>
        <p:spPr>
          <a:xfrm>
            <a:off x="1844095" y="2680787"/>
            <a:ext cx="9071555" cy="33547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498475" algn="just" defTabSz="849312">
              <a:spcBef>
                <a:spcPts val="400"/>
              </a:spcBef>
              <a:defRPr sz="2200" b="1">
                <a:solidFill>
                  <a:srgbClr val="002060"/>
                </a:solidFill>
                <a:latin typeface="Arial"/>
                <a:ea typeface="Arial"/>
                <a:cs typeface="Arial"/>
                <a:sym typeface="Arial"/>
              </a:defRPr>
            </a:lvl1pPr>
          </a:lstStyle>
          <a:p>
            <a:pPr marL="342900" indent="-342900">
              <a:buSzPct val="125000"/>
              <a:buBlip>
                <a:blip r:embed="rId4"/>
              </a:buBlip>
            </a:pPr>
            <a:r>
              <a:rPr lang="fr-FR" sz="2400" b="0" dirty="0">
                <a:solidFill>
                  <a:srgbClr val="213B76"/>
                </a:solidFill>
                <a:latin typeface="Arial" panose="020B0604020202020204" pitchFamily="34" charset="0"/>
                <a:cs typeface="Arial" panose="020B0604020202020204" pitchFamily="34" charset="0"/>
              </a:rPr>
              <a:t> Recevoir des revenus</a:t>
            </a: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a:solidFill>
                  <a:srgbClr val="213B76"/>
                </a:solidFill>
                <a:latin typeface="Arial" panose="020B0604020202020204" pitchFamily="34" charset="0"/>
                <a:cs typeface="Arial" panose="020B0604020202020204" pitchFamily="34" charset="0"/>
              </a:rPr>
              <a:t> Déposer des chèques ou de l’argent liquide (billets et pièces)</a:t>
            </a:r>
          </a:p>
          <a:p>
            <a:pPr indent="0">
              <a:buSzPct val="125000"/>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a:solidFill>
                  <a:srgbClr val="213B76"/>
                </a:solidFill>
                <a:latin typeface="Arial" panose="020B0604020202020204" pitchFamily="34" charset="0"/>
                <a:cs typeface="Arial" panose="020B0604020202020204" pitchFamily="34" charset="0"/>
              </a:rPr>
              <a:t> Utiliser l’argent du compte : retrait d’argent liquide, paiement par carte, virement, etc. </a:t>
            </a: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a:solidFill>
                  <a:srgbClr val="213B76"/>
                </a:solidFill>
                <a:latin typeface="Arial" panose="020B0604020202020204" pitchFamily="34" charset="0"/>
                <a:cs typeface="Arial" panose="020B0604020202020204" pitchFamily="34" charset="0"/>
              </a:rPr>
              <a:t> Régler les factures</a:t>
            </a:r>
          </a:p>
        </p:txBody>
      </p:sp>
      <p:grpSp>
        <p:nvGrpSpPr>
          <p:cNvPr id="3" name="Groupe 2"/>
          <p:cNvGrpSpPr/>
          <p:nvPr/>
        </p:nvGrpSpPr>
        <p:grpSpPr>
          <a:xfrm>
            <a:off x="642258" y="1665327"/>
            <a:ext cx="9356901" cy="735806"/>
            <a:chOff x="1574874" y="1701573"/>
            <a:chExt cx="9356901" cy="735806"/>
          </a:xfrm>
        </p:grpSpPr>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74" y="1701573"/>
              <a:ext cx="981075" cy="735806"/>
            </a:xfrm>
            <a:prstGeom prst="rect">
              <a:avLst/>
            </a:prstGeom>
          </p:spPr>
        </p:pic>
        <p:sp>
          <p:nvSpPr>
            <p:cNvPr id="11" name="Espace réservé du texte 1"/>
            <p:cNvSpPr txBox="1"/>
            <p:nvPr/>
          </p:nvSpPr>
          <p:spPr>
            <a:xfrm>
              <a:off x="2776711" y="1802439"/>
              <a:ext cx="8155064"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puis-je faire avec un compte bancaire ?</a:t>
              </a:r>
            </a:p>
          </p:txBody>
        </p:sp>
      </p:gr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10188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15</a:t>
            </a:fld>
            <a:endParaRPr lang="fr-FR" dirty="0"/>
          </a:p>
        </p:txBody>
      </p:sp>
      <p:sp>
        <p:nvSpPr>
          <p:cNvPr id="4" name="Titre 3"/>
          <p:cNvSpPr>
            <a:spLocks noGrp="1"/>
          </p:cNvSpPr>
          <p:nvPr>
            <p:ph type="title"/>
          </p:nvPr>
        </p:nvSpPr>
        <p:spPr>
          <a:xfrm>
            <a:off x="730489" y="264529"/>
            <a:ext cx="9930492" cy="646331"/>
          </a:xfrm>
          <a:prstGeom prst="rect">
            <a:avLst/>
          </a:prstGeom>
        </p:spPr>
        <p:txBody>
          <a:bodyPr/>
          <a:lstStyle/>
          <a:p>
            <a:pPr marL="0" indent="0">
              <a:buNone/>
            </a:pPr>
            <a:r>
              <a:rPr lang="fr-FR" sz="4000" dirty="0"/>
              <a:t>2. LE COMPTE BANCAIRE</a:t>
            </a:r>
          </a:p>
        </p:txBody>
      </p:sp>
      <p:pic>
        <p:nvPicPr>
          <p:cNvPr id="5" name="Espace réservé du contenu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6" name="Rectangle à coins arrondis 5"/>
          <p:cNvSpPr/>
          <p:nvPr/>
        </p:nvSpPr>
        <p:spPr>
          <a:xfrm>
            <a:off x="786625" y="2184066"/>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à coins arrondis 6"/>
          <p:cNvSpPr/>
          <p:nvPr/>
        </p:nvSpPr>
        <p:spPr>
          <a:xfrm>
            <a:off x="974741" y="2389709"/>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213B76"/>
                </a:solidFill>
                <a:latin typeface="Arial" panose="020B0604020202020204" pitchFamily="34" charset="0"/>
                <a:cs typeface="Arial" panose="020B0604020202020204" pitchFamily="34" charset="0"/>
              </a:rPr>
              <a:t>Ressources</a:t>
            </a:r>
          </a:p>
        </p:txBody>
      </p:sp>
      <p:sp>
        <p:nvSpPr>
          <p:cNvPr id="9" name="Moins 18"/>
          <p:cNvSpPr/>
          <p:nvPr/>
        </p:nvSpPr>
        <p:spPr>
          <a:xfrm>
            <a:off x="3977805" y="2643487"/>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10" name="Rectangle à coins arrondis 9"/>
          <p:cNvSpPr/>
          <p:nvPr/>
        </p:nvSpPr>
        <p:spPr>
          <a:xfrm>
            <a:off x="4874225" y="2389709"/>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C92360"/>
                </a:solidFill>
                <a:latin typeface="Arial" panose="020B0604020202020204" pitchFamily="34" charset="0"/>
                <a:cs typeface="Arial" panose="020B0604020202020204" pitchFamily="34" charset="0"/>
              </a:rPr>
              <a:t>Dépenses</a:t>
            </a:r>
          </a:p>
        </p:txBody>
      </p:sp>
      <p:sp>
        <p:nvSpPr>
          <p:cNvPr id="12" name="Égal 3"/>
          <p:cNvSpPr/>
          <p:nvPr/>
        </p:nvSpPr>
        <p:spPr>
          <a:xfrm>
            <a:off x="8026210" y="2541130"/>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13" name="Rectangle à coins arrondis 12"/>
          <p:cNvSpPr/>
          <p:nvPr/>
        </p:nvSpPr>
        <p:spPr>
          <a:xfrm>
            <a:off x="8968005" y="2389709"/>
            <a:ext cx="2136600" cy="591794"/>
          </a:xfrm>
          <a:prstGeom prst="roundRect">
            <a:avLst>
              <a:gd name="adj" fmla="val 0"/>
            </a:avLst>
          </a:prstGeom>
          <a:solidFill>
            <a:srgbClr val="F2F2F2"/>
          </a:solidFill>
          <a:ln w="38100">
            <a:solidFill>
              <a:srgbClr val="E471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rgbClr val="E06F17"/>
                </a:solidFill>
                <a:latin typeface="Arial" panose="020B0604020202020204" pitchFamily="34" charset="0"/>
                <a:cs typeface="Arial" panose="020B0604020202020204" pitchFamily="34" charset="0"/>
              </a:rPr>
              <a:t>Solde</a:t>
            </a:r>
          </a:p>
        </p:txBody>
      </p:sp>
      <p:sp>
        <p:nvSpPr>
          <p:cNvPr id="15" name="Rectangle à coins arrondis 14"/>
          <p:cNvSpPr/>
          <p:nvPr/>
        </p:nvSpPr>
        <p:spPr>
          <a:xfrm>
            <a:off x="837068" y="3618700"/>
            <a:ext cx="2321922" cy="1875623"/>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txBox="1">
            <a:spLocks/>
          </p:cNvSpPr>
          <p:nvPr/>
        </p:nvSpPr>
        <p:spPr>
          <a:xfrm>
            <a:off x="1022669" y="4012657"/>
            <a:ext cx="1950719" cy="1214500"/>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a:t>Ressources</a:t>
            </a:r>
          </a:p>
          <a:p>
            <a:pPr marL="0" indent="0" algn="ctr">
              <a:lnSpc>
                <a:spcPct val="100000"/>
              </a:lnSpc>
              <a:spcBef>
                <a:spcPts val="0"/>
              </a:spcBef>
              <a:buFont typeface="Arial" panose="020B0604020202020204" pitchFamily="34" charset="0"/>
              <a:buNone/>
            </a:pPr>
            <a:r>
              <a:rPr lang="fr-FR" sz="2200" b="1" dirty="0"/>
              <a:t>(crédit)</a:t>
            </a:r>
          </a:p>
          <a:p>
            <a:pPr marL="0" indent="0" algn="ctr">
              <a:lnSpc>
                <a:spcPct val="150000"/>
              </a:lnSpc>
              <a:spcBef>
                <a:spcPts val="0"/>
              </a:spcBef>
              <a:buFont typeface="Arial" panose="020B0604020202020204" pitchFamily="34" charset="0"/>
              <a:buNone/>
            </a:pPr>
            <a:r>
              <a:rPr lang="fr-FR" sz="2200" b="1" dirty="0"/>
              <a:t>1 200 €</a:t>
            </a:r>
          </a:p>
        </p:txBody>
      </p:sp>
      <p:sp>
        <p:nvSpPr>
          <p:cNvPr id="17" name="Rectangle à coins arrondis 16"/>
          <p:cNvSpPr/>
          <p:nvPr/>
        </p:nvSpPr>
        <p:spPr>
          <a:xfrm>
            <a:off x="3397390" y="3771900"/>
            <a:ext cx="2321922" cy="1722016"/>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contenu 7"/>
          <p:cNvSpPr txBox="1">
            <a:spLocks/>
          </p:cNvSpPr>
          <p:nvPr/>
        </p:nvSpPr>
        <p:spPr>
          <a:xfrm>
            <a:off x="3428833" y="3981270"/>
            <a:ext cx="2266902"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a:solidFill>
                  <a:srgbClr val="C92360"/>
                </a:solidFill>
              </a:rPr>
              <a:t>Dépenses</a:t>
            </a:r>
          </a:p>
          <a:p>
            <a:pPr marL="0" indent="0" algn="ctr">
              <a:lnSpc>
                <a:spcPct val="100000"/>
              </a:lnSpc>
              <a:spcBef>
                <a:spcPts val="0"/>
              </a:spcBef>
              <a:buFont typeface="Arial" panose="020B0604020202020204" pitchFamily="34" charset="0"/>
              <a:buNone/>
            </a:pPr>
            <a:r>
              <a:rPr lang="fr-FR" sz="2200" b="1" dirty="0">
                <a:solidFill>
                  <a:srgbClr val="C92360"/>
                </a:solidFill>
              </a:rPr>
              <a:t>(débit)</a:t>
            </a:r>
          </a:p>
          <a:p>
            <a:pPr marL="0" indent="0" algn="ctr">
              <a:lnSpc>
                <a:spcPct val="150000"/>
              </a:lnSpc>
              <a:spcBef>
                <a:spcPts val="0"/>
              </a:spcBef>
              <a:buFont typeface="Arial" panose="020B0604020202020204" pitchFamily="34" charset="0"/>
              <a:buNone/>
            </a:pPr>
            <a:r>
              <a:rPr lang="fr-FR" sz="2200" b="1" dirty="0">
                <a:solidFill>
                  <a:srgbClr val="C92360"/>
                </a:solidFill>
              </a:rPr>
              <a:t>1 150 €</a:t>
            </a:r>
          </a:p>
        </p:txBody>
      </p:sp>
      <p:sp>
        <p:nvSpPr>
          <p:cNvPr id="19" name="Rectangle à coins arrondis 18"/>
          <p:cNvSpPr/>
          <p:nvPr/>
        </p:nvSpPr>
        <p:spPr>
          <a:xfrm>
            <a:off x="6798109" y="3481624"/>
            <a:ext cx="2321922" cy="2028457"/>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Espace réservé du contenu 7"/>
          <p:cNvSpPr txBox="1">
            <a:spLocks/>
          </p:cNvSpPr>
          <p:nvPr/>
        </p:nvSpPr>
        <p:spPr>
          <a:xfrm>
            <a:off x="6838212" y="3756147"/>
            <a:ext cx="2241715"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a:t>Ressources</a:t>
            </a:r>
          </a:p>
          <a:p>
            <a:pPr marL="0" indent="0" algn="ctr">
              <a:lnSpc>
                <a:spcPct val="100000"/>
              </a:lnSpc>
              <a:spcBef>
                <a:spcPts val="0"/>
              </a:spcBef>
              <a:buFont typeface="Arial" panose="020B0604020202020204" pitchFamily="34" charset="0"/>
              <a:buNone/>
            </a:pPr>
            <a:r>
              <a:rPr lang="fr-FR" sz="2200" b="1" dirty="0"/>
              <a:t>(crédit)</a:t>
            </a:r>
          </a:p>
          <a:p>
            <a:pPr marL="0" indent="0" algn="ctr">
              <a:lnSpc>
                <a:spcPct val="150000"/>
              </a:lnSpc>
              <a:spcBef>
                <a:spcPts val="0"/>
              </a:spcBef>
              <a:buFont typeface="Arial" panose="020B0604020202020204" pitchFamily="34" charset="0"/>
              <a:buNone/>
            </a:pPr>
            <a:r>
              <a:rPr lang="fr-FR" sz="2200" b="1" dirty="0"/>
              <a:t>1 450 €</a:t>
            </a:r>
          </a:p>
        </p:txBody>
      </p:sp>
      <p:sp>
        <p:nvSpPr>
          <p:cNvPr id="21" name="Rectangle à coins arrondis 20"/>
          <p:cNvSpPr/>
          <p:nvPr/>
        </p:nvSpPr>
        <p:spPr>
          <a:xfrm>
            <a:off x="9372187" y="3279487"/>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space réservé du contenu 7"/>
          <p:cNvSpPr txBox="1">
            <a:spLocks/>
          </p:cNvSpPr>
          <p:nvPr/>
        </p:nvSpPr>
        <p:spPr>
          <a:xfrm>
            <a:off x="9420314" y="3761763"/>
            <a:ext cx="2225668"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a:solidFill>
                  <a:srgbClr val="C92360"/>
                </a:solidFill>
              </a:rPr>
              <a:t>Dépenses</a:t>
            </a:r>
          </a:p>
          <a:p>
            <a:pPr marL="0" indent="0" algn="ctr">
              <a:lnSpc>
                <a:spcPct val="100000"/>
              </a:lnSpc>
              <a:spcBef>
                <a:spcPts val="0"/>
              </a:spcBef>
              <a:buFont typeface="Arial" panose="020B0604020202020204" pitchFamily="34" charset="0"/>
              <a:buNone/>
            </a:pPr>
            <a:r>
              <a:rPr lang="fr-FR" sz="2200" b="1" dirty="0">
                <a:solidFill>
                  <a:srgbClr val="C92360"/>
                </a:solidFill>
              </a:rPr>
              <a:t>(débit)</a:t>
            </a:r>
          </a:p>
          <a:p>
            <a:pPr marL="0" indent="0" algn="ctr">
              <a:lnSpc>
                <a:spcPct val="150000"/>
              </a:lnSpc>
              <a:spcBef>
                <a:spcPts val="0"/>
              </a:spcBef>
              <a:buFont typeface="Arial" panose="020B0604020202020204" pitchFamily="34" charset="0"/>
              <a:buNone/>
            </a:pPr>
            <a:r>
              <a:rPr lang="fr-FR" sz="2200" b="1" dirty="0">
                <a:solidFill>
                  <a:srgbClr val="C92360"/>
                </a:solidFill>
              </a:rPr>
              <a:t>1 550 €</a:t>
            </a:r>
          </a:p>
        </p:txBody>
      </p:sp>
      <p:sp>
        <p:nvSpPr>
          <p:cNvPr id="23" name="Rectangle à coins arrondis 22"/>
          <p:cNvSpPr/>
          <p:nvPr/>
        </p:nvSpPr>
        <p:spPr>
          <a:xfrm>
            <a:off x="827859" y="5589549"/>
            <a:ext cx="4896000"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space réservé du contenu 7"/>
          <p:cNvSpPr txBox="1">
            <a:spLocks/>
          </p:cNvSpPr>
          <p:nvPr/>
        </p:nvSpPr>
        <p:spPr>
          <a:xfrm>
            <a:off x="82785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noProof="1">
                <a:solidFill>
                  <a:srgbClr val="5AA11C"/>
                </a:solidFill>
                <a:latin typeface="Arial"/>
                <a:ea typeface="Arial"/>
                <a:cs typeface="Arial"/>
                <a:sym typeface="Arial"/>
              </a:rPr>
              <a:t>Solde</a:t>
            </a:r>
            <a:r>
              <a:rPr lang="fr-FR" sz="1800" b="1" dirty="0">
                <a:solidFill>
                  <a:srgbClr val="5AA11C"/>
                </a:solidFill>
                <a:latin typeface="Arial"/>
                <a:ea typeface="Arial"/>
                <a:cs typeface="Arial"/>
                <a:sym typeface="Arial"/>
              </a:rPr>
              <a:t> bancaire </a:t>
            </a:r>
            <a:r>
              <a:rPr lang="fr-FR" sz="1800" b="1" noProof="1">
                <a:solidFill>
                  <a:srgbClr val="5AA11C"/>
                </a:solidFill>
                <a:latin typeface="Arial"/>
                <a:ea typeface="Arial"/>
                <a:cs typeface="Arial"/>
                <a:sym typeface="Arial"/>
              </a:rPr>
              <a:t>créditeur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a:solidFill>
                  <a:srgbClr val="5AA11C"/>
                </a:solidFill>
                <a:latin typeface="Arial"/>
                <a:ea typeface="Arial"/>
                <a:cs typeface="Arial"/>
                <a:sym typeface="Arial"/>
              </a:rPr>
              <a:t>+ 50 €</a:t>
            </a:r>
          </a:p>
        </p:txBody>
      </p:sp>
      <p:sp>
        <p:nvSpPr>
          <p:cNvPr id="25" name="Rectangle à coins arrondis 24"/>
          <p:cNvSpPr/>
          <p:nvPr/>
        </p:nvSpPr>
        <p:spPr>
          <a:xfrm>
            <a:off x="6798109" y="5574558"/>
            <a:ext cx="4896000"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t>
            </a:r>
          </a:p>
        </p:txBody>
      </p:sp>
      <p:sp>
        <p:nvSpPr>
          <p:cNvPr id="26" name="Espace réservé du contenu 7"/>
          <p:cNvSpPr txBox="1">
            <a:spLocks/>
          </p:cNvSpPr>
          <p:nvPr/>
        </p:nvSpPr>
        <p:spPr>
          <a:xfrm>
            <a:off x="679810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200" b="1">
                <a:solidFill>
                  <a:srgbClr val="FFFFFF"/>
                </a:solidFill>
                <a:latin typeface="Arial"/>
                <a:ea typeface="Arial"/>
                <a:cs typeface="Arial"/>
                <a:sym typeface="Arial"/>
              </a:defRPr>
            </a:pPr>
            <a:r>
              <a:rPr lang="fr-FR" sz="1800" b="1" noProof="1">
                <a:solidFill>
                  <a:srgbClr val="C00000"/>
                </a:solidFill>
                <a:latin typeface="Arial"/>
                <a:ea typeface="Arial"/>
                <a:cs typeface="Arial"/>
                <a:sym typeface="Arial"/>
              </a:rPr>
              <a:t>Solde</a:t>
            </a:r>
            <a:r>
              <a:rPr lang="fr-FR" sz="1800" b="1" dirty="0">
                <a:solidFill>
                  <a:srgbClr val="C00000"/>
                </a:solidFill>
                <a:latin typeface="Arial"/>
                <a:ea typeface="Arial"/>
                <a:cs typeface="Arial"/>
                <a:sym typeface="Arial"/>
              </a:rPr>
              <a:t> bancaire </a:t>
            </a:r>
            <a:r>
              <a:rPr lang="fr-FR" sz="1800" b="1" noProof="1">
                <a:solidFill>
                  <a:srgbClr val="C00000"/>
                </a:solidFill>
                <a:latin typeface="Arial"/>
                <a:ea typeface="Arial"/>
                <a:cs typeface="Arial"/>
                <a:sym typeface="Arial"/>
              </a:rPr>
              <a:t>débiteur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a:solidFill>
                  <a:srgbClr val="C00000"/>
                </a:solidFill>
                <a:latin typeface="Arial"/>
                <a:ea typeface="Arial"/>
                <a:cs typeface="Arial"/>
                <a:sym typeface="Arial"/>
              </a:rPr>
              <a:t>  - 100 €</a:t>
            </a:r>
          </a:p>
        </p:txBody>
      </p:sp>
      <p:sp>
        <p:nvSpPr>
          <p:cNvPr id="32" name="Espace réservé du texte 1"/>
          <p:cNvSpPr txBox="1"/>
          <p:nvPr/>
        </p:nvSpPr>
        <p:spPr>
          <a:xfrm>
            <a:off x="1619825" y="993803"/>
            <a:ext cx="8155064" cy="86946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Comment fonctionne un compte bancaire ?</a:t>
            </a:r>
          </a:p>
          <a:p>
            <a:pPr indent="0"/>
            <a:r>
              <a:rPr lang="fr-FR" sz="2000" dirty="0">
                <a:solidFill>
                  <a:srgbClr val="213B76"/>
                </a:solidFill>
                <a:latin typeface="Arial" panose="020B0604020202020204" pitchFamily="34" charset="0"/>
                <a:cs typeface="Arial" panose="020B0604020202020204" pitchFamily="34" charset="0"/>
              </a:rPr>
              <a:t>Il enregistre les ressources et les dépenses.</a:t>
            </a:r>
          </a:p>
        </p:txBody>
      </p:sp>
      <p:pic>
        <p:nvPicPr>
          <p:cNvPr id="33"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grpSp>
        <p:nvGrpSpPr>
          <p:cNvPr id="14" name="Groupe 13"/>
          <p:cNvGrpSpPr>
            <a:grpSpLocks noChangeAspect="1"/>
          </p:cNvGrpSpPr>
          <p:nvPr/>
        </p:nvGrpSpPr>
        <p:grpSpPr>
          <a:xfrm rot="639195">
            <a:off x="10529866" y="4142945"/>
            <a:ext cx="1780950" cy="1780950"/>
            <a:chOff x="4562061" y="1237502"/>
            <a:chExt cx="4810124" cy="4810124"/>
          </a:xfrm>
        </p:grpSpPr>
        <p:sp>
          <p:nvSpPr>
            <p:cNvPr id="8" name="Triangle isocèle 7"/>
            <p:cNvSpPr/>
            <p:nvPr/>
          </p:nvSpPr>
          <p:spPr>
            <a:xfrm>
              <a:off x="4717722" y="1554858"/>
              <a:ext cx="4533448" cy="4101814"/>
            </a:xfrm>
            <a:custGeom>
              <a:avLst/>
              <a:gdLst>
                <a:gd name="connsiteX0" fmla="*/ 0 w 4237002"/>
                <a:gd name="connsiteY0" fmla="*/ 3718079 h 3718079"/>
                <a:gd name="connsiteX1" fmla="*/ 2253577 w 4237002"/>
                <a:gd name="connsiteY1" fmla="*/ 0 h 3718079"/>
                <a:gd name="connsiteX2" fmla="*/ 4237002 w 4237002"/>
                <a:gd name="connsiteY2" fmla="*/ 3718079 h 3718079"/>
                <a:gd name="connsiteX3" fmla="*/ 0 w 4237002"/>
                <a:gd name="connsiteY3" fmla="*/ 3718079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49803"/>
                <a:gd name="connsiteX1" fmla="*/ 2011839 w 3753526"/>
                <a:gd name="connsiteY1" fmla="*/ 0 h 3349803"/>
                <a:gd name="connsiteX2" fmla="*/ 3753526 w 3753526"/>
                <a:gd name="connsiteY2" fmla="*/ 3287156 h 3349803"/>
                <a:gd name="connsiteX3" fmla="*/ 0 w 3753526"/>
                <a:gd name="connsiteY3" fmla="*/ 3318687 h 3349803"/>
                <a:gd name="connsiteX0" fmla="*/ 0 w 3753526"/>
                <a:gd name="connsiteY0" fmla="*/ 3318687 h 3377556"/>
                <a:gd name="connsiteX1" fmla="*/ 2011839 w 3753526"/>
                <a:gd name="connsiteY1" fmla="*/ 0 h 3377556"/>
                <a:gd name="connsiteX2" fmla="*/ 3753526 w 3753526"/>
                <a:gd name="connsiteY2" fmla="*/ 3287156 h 3377556"/>
                <a:gd name="connsiteX3" fmla="*/ 0 w 3753526"/>
                <a:gd name="connsiteY3" fmla="*/ 3318687 h 3377556"/>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Lst>
              <a:ahLst/>
              <a:cxnLst>
                <a:cxn ang="0">
                  <a:pos x="connsiteX0" y="connsiteY0"/>
                </a:cxn>
                <a:cxn ang="0">
                  <a:pos x="connsiteX1" y="connsiteY1"/>
                </a:cxn>
                <a:cxn ang="0">
                  <a:pos x="connsiteX2" y="connsiteY2"/>
                </a:cxn>
                <a:cxn ang="0">
                  <a:pos x="connsiteX3" y="connsiteY3"/>
                </a:cxn>
              </a:cxnLst>
              <a:rect l="l" t="t" r="r" b="b"/>
              <a:pathLst>
                <a:path w="3753526" h="3396148">
                  <a:moveTo>
                    <a:pt x="0" y="3318687"/>
                  </a:moveTo>
                  <a:cubicBezTo>
                    <a:pt x="639082" y="2114361"/>
                    <a:pt x="1334162" y="812033"/>
                    <a:pt x="2011839" y="0"/>
                  </a:cubicBezTo>
                  <a:cubicBezTo>
                    <a:pt x="2557367" y="121760"/>
                    <a:pt x="3229019" y="2114361"/>
                    <a:pt x="3753526" y="3287156"/>
                  </a:cubicBezTo>
                  <a:cubicBezTo>
                    <a:pt x="3185524" y="3518385"/>
                    <a:pt x="1251175" y="3308177"/>
                    <a:pt x="0" y="33186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562061" y="1237502"/>
              <a:ext cx="4810124" cy="4810124"/>
            </a:xfrm>
            <a:prstGeom prst="rect">
              <a:avLst/>
            </a:prstGeom>
          </p:spPr>
        </p:pic>
      </p:grpSp>
      <p:sp>
        <p:nvSpPr>
          <p:cNvPr id="27" name="Rectangle à coins arrondis 26"/>
          <p:cNvSpPr/>
          <p:nvPr/>
        </p:nvSpPr>
        <p:spPr>
          <a:xfrm rot="711932">
            <a:off x="10763431" y="5677976"/>
            <a:ext cx="1045756" cy="340514"/>
          </a:xfrm>
          <a:prstGeom prst="roundRect">
            <a:avLst/>
          </a:prstGeom>
          <a:solidFill>
            <a:srgbClr val="E47117"/>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a:ln>
                  <a:noFill/>
                </a:ln>
                <a:solidFill>
                  <a:srgbClr val="213B76"/>
                </a:solidFill>
                <a:effectLst/>
                <a:uFillTx/>
                <a:latin typeface="Arial" panose="020B0604020202020204" pitchFamily="34" charset="0"/>
                <a:sym typeface="Helvetica"/>
              </a:rPr>
              <a:t>Découvert</a:t>
            </a:r>
          </a:p>
        </p:txBody>
      </p:sp>
    </p:spTree>
    <p:extLst>
      <p:ext uri="{BB962C8B-B14F-4D97-AF65-F5344CB8AC3E}">
        <p14:creationId xmlns:p14="http://schemas.microsoft.com/office/powerpoint/2010/main" val="27527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3" grpId="0" animBg="1"/>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32" grpId="0" uiExpand="1" build="p"/>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a:t>2. LE COMPTE BANCAIRE</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16</a:t>
            </a:fld>
            <a:endParaRPr lang="fr-FR" dirty="0"/>
          </a:p>
        </p:txBody>
      </p:sp>
      <p:sp>
        <p:nvSpPr>
          <p:cNvPr id="5" name="Espace réservé du contenu 4"/>
          <p:cNvSpPr>
            <a:spLocks noGrp="1"/>
          </p:cNvSpPr>
          <p:nvPr>
            <p:ph idx="1"/>
          </p:nvPr>
        </p:nvSpPr>
        <p:spPr>
          <a:xfrm>
            <a:off x="1629719" y="2431819"/>
            <a:ext cx="7617152" cy="1217769"/>
          </a:xfrm>
        </p:spPr>
        <p:txBody>
          <a:bodyPr/>
          <a:lstStyle/>
          <a:p>
            <a:pPr marL="446088" lvl="1" indent="-446088"/>
            <a:r>
              <a:rPr lang="fr-FR" dirty="0"/>
              <a:t>Je consulte régulièrement mon compte.</a:t>
            </a:r>
          </a:p>
          <a:p>
            <a:pPr marL="446088" lvl="1" indent="-446088"/>
            <a:r>
              <a:rPr lang="fr-FR" dirty="0"/>
              <a:t>Je prévois de disposer de l’argent nécessaire </a:t>
            </a:r>
          </a:p>
          <a:p>
            <a:pPr marL="0" lvl="1" indent="0">
              <a:buNone/>
            </a:pPr>
            <a:r>
              <a:rPr lang="fr-FR" dirty="0"/>
              <a:t>      pour les dépenses à venir.</a:t>
            </a:r>
          </a:p>
        </p:txBody>
      </p:sp>
      <p:sp>
        <p:nvSpPr>
          <p:cNvPr id="6" name="Espace réservé du texte 1"/>
          <p:cNvSpPr txBox="1"/>
          <p:nvPr/>
        </p:nvSpPr>
        <p:spPr>
          <a:xfrm>
            <a:off x="1629718" y="4091298"/>
            <a:ext cx="8921841" cy="13849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se passe-t-il si je paye par chèque, virement ou prélèvement alors que je n’ai pas assez d’argent sur mon compte ?</a:t>
            </a: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4049431"/>
            <a:ext cx="882960" cy="662220"/>
          </a:xfrm>
          <a:prstGeom prst="rect">
            <a:avLst/>
          </a:prstGeom>
        </p:spPr>
      </p:pic>
      <p:pic>
        <p:nvPicPr>
          <p:cNvPr id="8"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2" name="Espace réservé du texte 1"/>
          <p:cNvSpPr txBox="1"/>
          <p:nvPr/>
        </p:nvSpPr>
        <p:spPr>
          <a:xfrm>
            <a:off x="1629718" y="1811466"/>
            <a:ext cx="8921841" cy="5232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dois-je faire pour bien gérer mon compte ?</a:t>
            </a:r>
          </a:p>
        </p:txBody>
      </p:sp>
      <p:pic>
        <p:nvPicPr>
          <p:cNvPr id="13"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1769599"/>
            <a:ext cx="882960" cy="662220"/>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6" name="Rectangle à coins arrondis 15"/>
          <p:cNvSpPr/>
          <p:nvPr/>
        </p:nvSpPr>
        <p:spPr>
          <a:xfrm>
            <a:off x="7376160" y="352455"/>
            <a:ext cx="2126341"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7608012" y="426219"/>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 retenir</a:t>
            </a:r>
          </a:p>
        </p:txBody>
      </p:sp>
      <p:sp>
        <p:nvSpPr>
          <p:cNvPr id="15" name="Bouton d'action : Accueil 14">
            <a:hlinkClick r:id="rId5" action="ppaction://hlinksldjump" highlightClick="1"/>
          </p:cNvPr>
          <p:cNvSpPr/>
          <p:nvPr/>
        </p:nvSpPr>
        <p:spPr>
          <a:xfrm>
            <a:off x="326381" y="5672554"/>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944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17</a:t>
            </a:fld>
            <a:endParaRPr lang="fr-FR" dirty="0"/>
          </a:p>
        </p:txBody>
      </p:sp>
      <p:sp>
        <p:nvSpPr>
          <p:cNvPr id="3" name="Espace réservé du pied de page 2"/>
          <p:cNvSpPr>
            <a:spLocks noGrp="1"/>
          </p:cNvSpPr>
          <p:nvPr>
            <p:ph type="ftr" sz="quarter" idx="3"/>
          </p:nvPr>
        </p:nvSpPr>
        <p:spPr/>
        <p:txBody>
          <a:bodyPr/>
          <a:lstStyle/>
          <a:p>
            <a:r>
              <a:rPr lang="fr-FR" dirty="0"/>
              <a:t>Passeport EDUCFI – collège</a:t>
            </a:r>
          </a:p>
        </p:txBody>
      </p:sp>
      <p:sp>
        <p:nvSpPr>
          <p:cNvPr id="7" name="Rectangle 6"/>
          <p:cNvSpPr/>
          <p:nvPr/>
        </p:nvSpPr>
        <p:spPr>
          <a:xfrm>
            <a:off x="3545853" y="2378312"/>
            <a:ext cx="5143623" cy="2000548"/>
          </a:xfrm>
          <a:prstGeom prst="rect">
            <a:avLst/>
          </a:prstGeom>
          <a:solidFill>
            <a:srgbClr val="F2F2F2"/>
          </a:solidFill>
          <a:ln w="38100">
            <a:solidFill>
              <a:srgbClr val="213B76"/>
            </a:solidFill>
          </a:ln>
        </p:spPr>
        <p:txBody>
          <a:bodyPr wrap="square">
            <a:spAutoFit/>
          </a:bodyPr>
          <a:lstStyle/>
          <a:p>
            <a:pPr lvl="0" algn="ctr" hangingPunct="1"/>
            <a:endParaRPr lang="fr-FR" sz="2800" b="1" dirty="0">
              <a:solidFill>
                <a:srgbClr val="213B76"/>
              </a:solidFill>
              <a:latin typeface="Arial" panose="020B0604020202020204" pitchFamily="34" charset="0"/>
            </a:endParaRPr>
          </a:p>
          <a:p>
            <a:pPr lvl="0" algn="ctr" hangingPunct="1"/>
            <a:endParaRPr lang="fr-FR" sz="2000" b="1" dirty="0">
              <a:solidFill>
                <a:srgbClr val="213B76"/>
              </a:solidFill>
              <a:latin typeface="Arial" panose="020B0604020202020204" pitchFamily="34" charset="0"/>
            </a:endParaRPr>
          </a:p>
          <a:p>
            <a:pPr lvl="0" algn="ctr" hangingPunct="1"/>
            <a:r>
              <a:rPr lang="fr-FR" sz="2800" b="1" dirty="0">
                <a:solidFill>
                  <a:srgbClr val="213B76"/>
                </a:solidFill>
                <a:latin typeface="Arial" panose="020B0604020202020204" pitchFamily="34" charset="0"/>
              </a:rPr>
              <a:t>ÉDUCATION FINANCIÈRE</a:t>
            </a:r>
          </a:p>
          <a:p>
            <a:pPr lvl="0" algn="ctr" hangingPunct="1"/>
            <a:endParaRPr lang="fr-FR" sz="2400" b="1" dirty="0">
              <a:solidFill>
                <a:srgbClr val="213B76"/>
              </a:solidFill>
              <a:latin typeface="Arial" panose="020B0604020202020204" pitchFamily="34" charset="0"/>
            </a:endParaRPr>
          </a:p>
          <a:p>
            <a:pPr lvl="0" algn="ctr" hangingPunct="1"/>
            <a:endParaRPr lang="fr-FR" sz="2400" b="1" dirty="0">
              <a:solidFill>
                <a:srgbClr val="213B76"/>
              </a:solidFill>
              <a:latin typeface="Arial" panose="020B0604020202020204" pitchFamily="34" charset="0"/>
            </a:endParaRPr>
          </a:p>
        </p:txBody>
      </p:sp>
      <p:sp>
        <p:nvSpPr>
          <p:cNvPr id="8" name="Titre 1"/>
          <p:cNvSpPr txBox="1">
            <a:spLocks/>
          </p:cNvSpPr>
          <p:nvPr/>
        </p:nvSpPr>
        <p:spPr>
          <a:xfrm>
            <a:off x="0" y="923391"/>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a:t>SECONDE PARTIE</a:t>
            </a:r>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3178" y="2159386"/>
            <a:ext cx="1027776" cy="1027776"/>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21976" y="2159386"/>
            <a:ext cx="1219200" cy="1219200"/>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1081" y="3576038"/>
            <a:ext cx="900990" cy="1017164"/>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80779" y="3576038"/>
            <a:ext cx="1080175" cy="1080175"/>
          </a:xfrm>
          <a:prstGeom prst="rect">
            <a:avLst/>
          </a:prstGeom>
        </p:spPr>
      </p:pic>
    </p:spTree>
    <p:extLst>
      <p:ext uri="{BB962C8B-B14F-4D97-AF65-F5344CB8AC3E}">
        <p14:creationId xmlns:p14="http://schemas.microsoft.com/office/powerpoint/2010/main" val="1747284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18</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7" name="Rectangle 16"/>
          <p:cNvSpPr/>
          <p:nvPr/>
        </p:nvSpPr>
        <p:spPr>
          <a:xfrm>
            <a:off x="2835088" y="1288764"/>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3 : L’ÉPARGNE</a:t>
            </a: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756064"/>
            <a:ext cx="1660852" cy="1660852"/>
          </a:xfrm>
          <a:prstGeom prst="rect">
            <a:avLst/>
          </a:prstGeom>
        </p:spPr>
      </p:pic>
    </p:spTree>
    <p:extLst>
      <p:ext uri="{BB962C8B-B14F-4D97-AF65-F5344CB8AC3E}">
        <p14:creationId xmlns:p14="http://schemas.microsoft.com/office/powerpoint/2010/main" val="2389205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19</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1956130" y="4061826"/>
            <a:ext cx="8404680" cy="2019010"/>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financer un projet</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En cas de coup dur</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espérer toucher des intérêts si j’ai placé mon argent sur un produit d’épargne</a:t>
            </a:r>
          </a:p>
        </p:txBody>
      </p:sp>
      <p:sp>
        <p:nvSpPr>
          <p:cNvPr id="7" name="Que peux-tu faire avec cet argent ?"/>
          <p:cNvSpPr txBox="1"/>
          <p:nvPr/>
        </p:nvSpPr>
        <p:spPr>
          <a:xfrm>
            <a:off x="1956130" y="3345643"/>
            <a:ext cx="9754108"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a:solidFill>
                  <a:srgbClr val="C92360"/>
                </a:solidFill>
                <a:latin typeface="Arial" panose="020B0604020202020204" pitchFamily="34" charset="0"/>
                <a:cs typeface="Arial" panose="020B0604020202020204" pitchFamily="34" charset="0"/>
              </a:rPr>
              <a:t>Pourquoi épargner ?</a:t>
            </a: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327297"/>
            <a:ext cx="882960" cy="662220"/>
          </a:xfrm>
          <a:prstGeom prst="rect">
            <a:avLst/>
          </a:prstGeom>
        </p:spPr>
      </p:pic>
      <p:sp>
        <p:nvSpPr>
          <p:cNvPr id="9" name="ZoneTexte 8"/>
          <p:cNvSpPr txBox="1"/>
          <p:nvPr/>
        </p:nvSpPr>
        <p:spPr>
          <a:xfrm>
            <a:off x="1864553" y="1489494"/>
            <a:ext cx="4537457"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a:solidFill>
                  <a:srgbClr val="C92360"/>
                </a:solidFill>
                <a:latin typeface="Arial" panose="020B0604020202020204" pitchFamily="34" charset="0"/>
                <a:cs typeface="Arial" panose="020B0604020202020204" pitchFamily="34" charset="0"/>
              </a:rPr>
              <a:t>Qu’est ce que l’épargne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1909932" y="2105797"/>
            <a:ext cx="9800305" cy="72318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ct val="125000"/>
            </a:pPr>
            <a:r>
              <a:rPr lang="fr-FR" sz="2400" dirty="0">
                <a:solidFill>
                  <a:srgbClr val="213B76"/>
                </a:solidFill>
                <a:latin typeface="Arial" panose="020B0604020202020204" pitchFamily="34" charset="0"/>
                <a:cs typeface="Arial" panose="020B0604020202020204" pitchFamily="34" charset="0"/>
              </a:rPr>
              <a:t>C’est économiser ou mettre de côté de l’argent dont je n’ai pas besoin tout de suite pour les dépenses courantes.</a:t>
            </a: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pic>
        <p:nvPicPr>
          <p:cNvPr id="19" name="Image 18">
            <a:hlinkClick r:id="rId6"/>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360810" y="4859205"/>
            <a:ext cx="1659405" cy="1257576"/>
          </a:xfrm>
          <a:prstGeom prst="rect">
            <a:avLst/>
          </a:prstGeom>
        </p:spPr>
      </p:pic>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a:t>3. L’ÉPARGNE</a:t>
            </a:r>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82482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23"/>
          <p:cNvSpPr>
            <a:spLocks noGrp="1"/>
          </p:cNvSpPr>
          <p:nvPr>
            <p:ph type="title"/>
          </p:nvPr>
        </p:nvSpPr>
        <p:spPr>
          <a:xfrm>
            <a:off x="3820798" y="2286274"/>
            <a:ext cx="1759132" cy="441325"/>
          </a:xfrm>
        </p:spPr>
        <p:txBody>
          <a:bodyPr anchor="ctr"/>
          <a:lstStyle/>
          <a:p>
            <a:r>
              <a:rPr lang="fr-FR"/>
              <a:t>SOMMAIRE</a:t>
            </a:r>
            <a:endParaRPr lang="fr-FR" dirty="0"/>
          </a:p>
        </p:txBody>
      </p:sp>
      <p:sp>
        <p:nvSpPr>
          <p:cNvPr id="25" name="Espace réservé du contenu 24"/>
          <p:cNvSpPr>
            <a:spLocks noGrp="1"/>
          </p:cNvSpPr>
          <p:nvPr>
            <p:ph sz="quarter" idx="13"/>
          </p:nvPr>
        </p:nvSpPr>
        <p:spPr>
          <a:xfrm>
            <a:off x="7400979" y="1149183"/>
            <a:ext cx="2239012" cy="258532"/>
          </a:xfrm>
        </p:spPr>
        <p:txBody>
          <a:bodyPr anchor="ctr"/>
          <a:lstStyle/>
          <a:p>
            <a:r>
              <a:rPr lang="fr-FR" dirty="0">
                <a:hlinkClick r:id="rId3" action="ppaction://hlinksldjump"/>
              </a:rPr>
              <a:t>Le budget</a:t>
            </a:r>
          </a:p>
        </p:txBody>
      </p:sp>
      <p:sp>
        <p:nvSpPr>
          <p:cNvPr id="26" name="Espace réservé du contenu 25"/>
          <p:cNvSpPr>
            <a:spLocks noGrp="1"/>
          </p:cNvSpPr>
          <p:nvPr>
            <p:ph sz="quarter" idx="14"/>
          </p:nvPr>
        </p:nvSpPr>
        <p:spPr>
          <a:xfrm>
            <a:off x="7411785" y="1584956"/>
            <a:ext cx="2767640" cy="440406"/>
          </a:xfrm>
        </p:spPr>
        <p:txBody>
          <a:bodyPr anchor="ctr"/>
          <a:lstStyle/>
          <a:p>
            <a:r>
              <a:rPr lang="fr-FR" dirty="0">
                <a:hlinkClick r:id="rId4" action="ppaction://hlinksldjump"/>
              </a:rPr>
              <a:t>Le compte bancaire</a:t>
            </a:r>
          </a:p>
        </p:txBody>
      </p:sp>
      <p:sp>
        <p:nvSpPr>
          <p:cNvPr id="4" name="Espace réservé du numéro de diapositive 3"/>
          <p:cNvSpPr>
            <a:spLocks noGrp="1"/>
          </p:cNvSpPr>
          <p:nvPr>
            <p:ph type="sldNum" sz="quarter" idx="30"/>
          </p:nvPr>
        </p:nvSpPr>
        <p:spPr>
          <a:xfrm>
            <a:off x="11286309" y="6426925"/>
            <a:ext cx="443046" cy="285839"/>
          </a:xfrm>
        </p:spPr>
        <p:txBody>
          <a:bodyPr/>
          <a:lstStyle/>
          <a:p>
            <a:pPr algn="ctr"/>
            <a:fld id="{27A4C574-4D1E-4B89-9988-D081408D575C}" type="slidenum">
              <a:rPr lang="fr-FR" smtClean="0"/>
              <a:pPr algn="ctr"/>
              <a:t>2</a:t>
            </a:fld>
            <a:endParaRPr lang="fr-FR" dirty="0"/>
          </a:p>
        </p:txBody>
      </p:sp>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1177" y="399405"/>
            <a:ext cx="4900325" cy="1581657"/>
          </a:xfrm>
          <a:prstGeom prst="rect">
            <a:avLst/>
          </a:prstGeom>
        </p:spPr>
      </p:pic>
      <p:sp>
        <p:nvSpPr>
          <p:cNvPr id="44" name="Espace réservé du contenu 30"/>
          <p:cNvSpPr txBox="1">
            <a:spLocks/>
          </p:cNvSpPr>
          <p:nvPr/>
        </p:nvSpPr>
        <p:spPr>
          <a:xfrm>
            <a:off x="6482388" y="5195166"/>
            <a:ext cx="3214935" cy="9794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0" marR="0" indent="0" algn="l" defTabSz="914400" rtl="0" latinLnBrk="0">
              <a:lnSpc>
                <a:spcPct val="100000"/>
              </a:lnSpc>
              <a:spcBef>
                <a:spcPts val="700"/>
              </a:spcBef>
              <a:spcAft>
                <a:spcPts val="0"/>
              </a:spcAft>
              <a:buClrTx/>
              <a:buSzPct val="100000"/>
              <a:buFont typeface="Arial"/>
              <a:buNone/>
              <a:tabLst/>
              <a:defRPr sz="1050" b="1" i="0" u="none" strike="noStrike" cap="all" spc="0" baseline="0">
                <a:ln>
                  <a:noFill/>
                </a:ln>
                <a:solidFill>
                  <a:srgbClr val="203A76"/>
                </a:solidFill>
                <a:uFillTx/>
                <a:latin typeface="Arial" panose="020B0604020202020204" pitchFamily="34" charset="0"/>
                <a:ea typeface="+mn-ea"/>
                <a:cs typeface="+mn-cs"/>
                <a:sym typeface="Calibri"/>
              </a:defRPr>
            </a:lvl1pPr>
            <a:lvl2pPr marL="782637" marR="0" indent="-325437"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67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39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a:lstStyle>
          <a:p>
            <a:r>
              <a:rPr lang="fr-FR" sz="1200" dirty="0"/>
              <a:t>EDUCFI et Mesquestionsdargent.fr</a:t>
            </a:r>
          </a:p>
          <a:p>
            <a:pPr hangingPunct="1"/>
            <a:r>
              <a:rPr lang="fr-FR" sz="1200" dirty="0"/>
              <a:t>Petit Lexique financier</a:t>
            </a:r>
          </a:p>
          <a:p>
            <a:r>
              <a:rPr lang="fr-FR" sz="1200" dirty="0"/>
              <a:t>Diapositives bonus</a:t>
            </a:r>
          </a:p>
        </p:txBody>
      </p:sp>
      <p:sp>
        <p:nvSpPr>
          <p:cNvPr id="5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56" name="Rectangle 55">
            <a:extLst>
              <a:ext uri="{FF2B5EF4-FFF2-40B4-BE49-F238E27FC236}">
                <a16:creationId xmlns:a16="http://schemas.microsoft.com/office/drawing/2014/main" id="{310D8F74-256A-A946-2ABA-B00BE8FC21D0}"/>
              </a:ext>
            </a:extLst>
          </p:cNvPr>
          <p:cNvSpPr/>
          <p:nvPr/>
        </p:nvSpPr>
        <p:spPr>
          <a:xfrm>
            <a:off x="7337456" y="1052689"/>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Rectangle 65">
            <a:extLst>
              <a:ext uri="{FF2B5EF4-FFF2-40B4-BE49-F238E27FC236}">
                <a16:creationId xmlns:a16="http://schemas.microsoft.com/office/drawing/2014/main" id="{310D8F74-256A-A946-2ABA-B00BE8FC21D0}"/>
              </a:ext>
            </a:extLst>
          </p:cNvPr>
          <p:cNvSpPr/>
          <p:nvPr/>
        </p:nvSpPr>
        <p:spPr>
          <a:xfrm>
            <a:off x="7334119" y="157556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4" name="Imag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178" y="3605573"/>
            <a:ext cx="4888752" cy="2941936"/>
          </a:xfrm>
          <a:prstGeom prst="rect">
            <a:avLst/>
          </a:prstGeom>
        </p:spPr>
      </p:pic>
      <p:sp>
        <p:nvSpPr>
          <p:cNvPr id="7" name="Espace réservé du contenu 6"/>
          <p:cNvSpPr>
            <a:spLocks noGrp="1"/>
          </p:cNvSpPr>
          <p:nvPr>
            <p:ph sz="quarter" idx="20"/>
          </p:nvPr>
        </p:nvSpPr>
        <p:spPr>
          <a:xfrm>
            <a:off x="6333591" y="664273"/>
            <a:ext cx="5583418" cy="258532"/>
          </a:xfrm>
        </p:spPr>
        <p:txBody>
          <a:bodyPr/>
          <a:lstStyle/>
          <a:p>
            <a:r>
              <a:rPr lang="fr-FR" dirty="0"/>
              <a:t>Partie 1 : Éducation budgétaire et compte bancaire </a:t>
            </a:r>
          </a:p>
        </p:txBody>
      </p:sp>
      <p:sp>
        <p:nvSpPr>
          <p:cNvPr id="51" name="Espace réservé du contenu 26"/>
          <p:cNvSpPr>
            <a:spLocks noGrp="1"/>
          </p:cNvSpPr>
          <p:nvPr>
            <p:ph sz="quarter" idx="15"/>
          </p:nvPr>
        </p:nvSpPr>
        <p:spPr>
          <a:xfrm>
            <a:off x="7400979" y="2736480"/>
            <a:ext cx="2353675" cy="258532"/>
          </a:xfrm>
        </p:spPr>
        <p:txBody>
          <a:bodyPr anchor="ctr"/>
          <a:lstStyle/>
          <a:p>
            <a:r>
              <a:rPr lang="fr-FR" dirty="0">
                <a:hlinkClick r:id="rId7" action="ppaction://hlinksldjump"/>
              </a:rPr>
              <a:t>L’épargne</a:t>
            </a:r>
            <a:endParaRPr lang="fr-FR" dirty="0"/>
          </a:p>
        </p:txBody>
      </p:sp>
      <p:sp>
        <p:nvSpPr>
          <p:cNvPr id="54" name="Espace réservé du contenu 28"/>
          <p:cNvSpPr>
            <a:spLocks noGrp="1"/>
          </p:cNvSpPr>
          <p:nvPr>
            <p:ph sz="quarter" idx="17"/>
          </p:nvPr>
        </p:nvSpPr>
        <p:spPr>
          <a:xfrm>
            <a:off x="7400979" y="3283505"/>
            <a:ext cx="2097249" cy="258532"/>
          </a:xfrm>
        </p:spPr>
        <p:txBody>
          <a:bodyPr anchor="ctr"/>
          <a:lstStyle/>
          <a:p>
            <a:r>
              <a:rPr lang="fr-FR" dirty="0">
                <a:hlinkClick r:id="rId8" action="ppaction://hlinksldjump"/>
              </a:rPr>
              <a:t>le crédit</a:t>
            </a:r>
          </a:p>
        </p:txBody>
      </p:sp>
      <p:sp>
        <p:nvSpPr>
          <p:cNvPr id="55" name="Espace réservé du contenu 29"/>
          <p:cNvSpPr>
            <a:spLocks noGrp="1"/>
          </p:cNvSpPr>
          <p:nvPr>
            <p:ph sz="quarter" idx="18"/>
          </p:nvPr>
        </p:nvSpPr>
        <p:spPr>
          <a:xfrm>
            <a:off x="7411785" y="3857251"/>
            <a:ext cx="2882309" cy="258532"/>
          </a:xfrm>
        </p:spPr>
        <p:txBody>
          <a:bodyPr anchor="ctr"/>
          <a:lstStyle/>
          <a:p>
            <a:r>
              <a:rPr lang="fr-FR" dirty="0">
                <a:hlinkClick r:id="rId9" action="ppaction://hlinksldjump"/>
              </a:rPr>
              <a:t>LES MOYENS DE PAIEMENT </a:t>
            </a:r>
            <a:endParaRPr lang="fr-FR" dirty="0"/>
          </a:p>
        </p:txBody>
      </p:sp>
      <p:sp>
        <p:nvSpPr>
          <p:cNvPr id="58" name="Espace réservé du contenu 31">
            <a:hlinkClick r:id="rId10" action="ppaction://hlinksldjump"/>
          </p:cNvPr>
          <p:cNvSpPr txBox="1">
            <a:spLocks/>
          </p:cNvSpPr>
          <p:nvPr/>
        </p:nvSpPr>
        <p:spPr>
          <a:xfrm>
            <a:off x="7400979" y="4412799"/>
            <a:ext cx="1681978" cy="258532"/>
          </a:xfrm>
          <a:prstGeom prst="rect">
            <a:avLst/>
          </a:prstGeom>
        </p:spPr>
        <p:txBody>
          <a:bodyPr anchor="ctr">
            <a:spAutoFit/>
          </a:bodyPr>
          <a:lstStyle>
            <a:lvl1pPr marL="0" indent="0" algn="l" defTabSz="914400" rtl="0" eaLnBrk="1" latinLnBrk="0" hangingPunct="1">
              <a:lnSpc>
                <a:spcPct val="90000"/>
              </a:lnSpc>
              <a:spcBef>
                <a:spcPts val="1000"/>
              </a:spcBef>
              <a:buFont typeface="Arial" panose="020B0604020202020204" pitchFamily="34" charse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hlinkClick r:id="rId10" action="ppaction://hlinksldjump"/>
              </a:rPr>
              <a:t>LES ARNAQUES</a:t>
            </a:r>
            <a:endParaRPr lang="fr-FR" dirty="0"/>
          </a:p>
        </p:txBody>
      </p:sp>
      <p:sp>
        <p:nvSpPr>
          <p:cNvPr id="59" name="Espace réservé du texte 34"/>
          <p:cNvSpPr>
            <a:spLocks noGrp="1"/>
          </p:cNvSpPr>
          <p:nvPr>
            <p:ph type="body" sz="quarter" idx="23"/>
          </p:nvPr>
        </p:nvSpPr>
        <p:spPr>
          <a:xfrm>
            <a:off x="7036166" y="2645084"/>
            <a:ext cx="295835" cy="441325"/>
          </a:xfrm>
        </p:spPr>
        <p:txBody>
          <a:bodyPr anchor="ctr"/>
          <a:lstStyle/>
          <a:p>
            <a:r>
              <a:rPr lang="fr-FR" dirty="0"/>
              <a:t>3</a:t>
            </a:r>
          </a:p>
        </p:txBody>
      </p:sp>
      <p:sp>
        <p:nvSpPr>
          <p:cNvPr id="60" name="Espace réservé du texte 35"/>
          <p:cNvSpPr>
            <a:spLocks noGrp="1"/>
          </p:cNvSpPr>
          <p:nvPr>
            <p:ph type="body" sz="quarter" idx="24"/>
          </p:nvPr>
        </p:nvSpPr>
        <p:spPr>
          <a:xfrm>
            <a:off x="7036166" y="3202587"/>
            <a:ext cx="295835" cy="441325"/>
          </a:xfrm>
        </p:spPr>
        <p:txBody>
          <a:bodyPr anchor="ctr"/>
          <a:lstStyle/>
          <a:p>
            <a:r>
              <a:rPr lang="fr-FR" dirty="0"/>
              <a:t>4</a:t>
            </a:r>
          </a:p>
        </p:txBody>
      </p:sp>
      <p:sp>
        <p:nvSpPr>
          <p:cNvPr id="61" name="Espace réservé du texte 36"/>
          <p:cNvSpPr>
            <a:spLocks noGrp="1"/>
          </p:cNvSpPr>
          <p:nvPr>
            <p:ph type="body" sz="quarter" idx="25"/>
          </p:nvPr>
        </p:nvSpPr>
        <p:spPr>
          <a:xfrm>
            <a:off x="7036166" y="3772011"/>
            <a:ext cx="295835" cy="441325"/>
          </a:xfrm>
        </p:spPr>
        <p:txBody>
          <a:bodyPr anchor="ctr"/>
          <a:lstStyle/>
          <a:p>
            <a:r>
              <a:rPr lang="fr-FR" dirty="0"/>
              <a:t>5</a:t>
            </a:r>
          </a:p>
        </p:txBody>
      </p:sp>
      <p:sp>
        <p:nvSpPr>
          <p:cNvPr id="62" name="Espace réservé du texte 37"/>
          <p:cNvSpPr>
            <a:spLocks noGrp="1"/>
          </p:cNvSpPr>
          <p:nvPr>
            <p:ph type="body" sz="quarter" idx="26"/>
          </p:nvPr>
        </p:nvSpPr>
        <p:spPr>
          <a:xfrm>
            <a:off x="7036166" y="4340423"/>
            <a:ext cx="295835" cy="441325"/>
          </a:xfrm>
        </p:spPr>
        <p:txBody>
          <a:bodyPr anchor="ctr"/>
          <a:lstStyle/>
          <a:p>
            <a:r>
              <a:rPr lang="fr-FR" dirty="0"/>
              <a:t>6</a:t>
            </a:r>
          </a:p>
        </p:txBody>
      </p:sp>
      <p:sp>
        <p:nvSpPr>
          <p:cNvPr id="78" name="Rectangle 77">
            <a:extLst>
              <a:ext uri="{FF2B5EF4-FFF2-40B4-BE49-F238E27FC236}">
                <a16:creationId xmlns:a16="http://schemas.microsoft.com/office/drawing/2014/main" id="{310D8F74-256A-A946-2ABA-B00BE8FC21D0}"/>
              </a:ext>
            </a:extLst>
          </p:cNvPr>
          <p:cNvSpPr/>
          <p:nvPr/>
        </p:nvSpPr>
        <p:spPr>
          <a:xfrm>
            <a:off x="7336105" y="26755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 name="Espace réservé du texte 34"/>
          <p:cNvSpPr>
            <a:spLocks noGrp="1"/>
          </p:cNvSpPr>
          <p:nvPr>
            <p:ph type="body" sz="quarter" idx="23"/>
          </p:nvPr>
        </p:nvSpPr>
        <p:spPr>
          <a:xfrm>
            <a:off x="7036166" y="1686369"/>
            <a:ext cx="295835" cy="258532"/>
          </a:xfrm>
        </p:spPr>
        <p:txBody>
          <a:bodyPr anchor="ctr"/>
          <a:lstStyle/>
          <a:p>
            <a:r>
              <a:rPr lang="fr-FR" dirty="0"/>
              <a:t>2</a:t>
            </a:r>
          </a:p>
        </p:txBody>
      </p:sp>
      <p:sp>
        <p:nvSpPr>
          <p:cNvPr id="80" name="Espace réservé du texte 34"/>
          <p:cNvSpPr>
            <a:spLocks noGrp="1"/>
          </p:cNvSpPr>
          <p:nvPr>
            <p:ph type="body" sz="quarter" idx="23"/>
          </p:nvPr>
        </p:nvSpPr>
        <p:spPr>
          <a:xfrm>
            <a:off x="7036166" y="1145163"/>
            <a:ext cx="295835" cy="258532"/>
          </a:xfrm>
        </p:spPr>
        <p:txBody>
          <a:bodyPr anchor="ctr"/>
          <a:lstStyle/>
          <a:p>
            <a:r>
              <a:rPr lang="fr-FR" dirty="0"/>
              <a:t>1</a:t>
            </a:r>
          </a:p>
        </p:txBody>
      </p:sp>
      <p:sp>
        <p:nvSpPr>
          <p:cNvPr id="20" name="Espace réservé du contenu 19"/>
          <p:cNvSpPr>
            <a:spLocks noGrp="1"/>
          </p:cNvSpPr>
          <p:nvPr>
            <p:ph sz="quarter" idx="16"/>
          </p:nvPr>
        </p:nvSpPr>
        <p:spPr>
          <a:xfrm>
            <a:off x="6348580" y="2297549"/>
            <a:ext cx="5568429" cy="258532"/>
          </a:xfrm>
        </p:spPr>
        <p:txBody>
          <a:bodyPr/>
          <a:lstStyle/>
          <a:p>
            <a:r>
              <a:rPr lang="fr-FR" dirty="0"/>
              <a:t>Partie 2 : Éducation Financière</a:t>
            </a:r>
          </a:p>
        </p:txBody>
      </p:sp>
      <p:pic>
        <p:nvPicPr>
          <p:cNvPr id="3" name="Image 2"/>
          <p:cNvPicPr>
            <a:picLocks noChangeAspect="1"/>
          </p:cNvPicPr>
          <p:nvPr/>
        </p:nvPicPr>
        <p:blipFill>
          <a:blip r:embed="rId11"/>
          <a:stretch>
            <a:fillRect/>
          </a:stretch>
        </p:blipFill>
        <p:spPr>
          <a:xfrm>
            <a:off x="511609" y="2149813"/>
            <a:ext cx="2581071" cy="1173333"/>
          </a:xfrm>
          <a:prstGeom prst="rect">
            <a:avLst/>
          </a:prstGeom>
        </p:spPr>
      </p:pic>
      <p:sp>
        <p:nvSpPr>
          <p:cNvPr id="29" name="Rectangle 28">
            <a:extLst>
              <a:ext uri="{FF2B5EF4-FFF2-40B4-BE49-F238E27FC236}">
                <a16:creationId xmlns:a16="http://schemas.microsoft.com/office/drawing/2014/main" id="{310D8F74-256A-A946-2ABA-B00BE8FC21D0}"/>
              </a:ext>
            </a:extLst>
          </p:cNvPr>
          <p:cNvSpPr/>
          <p:nvPr/>
        </p:nvSpPr>
        <p:spPr>
          <a:xfrm>
            <a:off x="7334118" y="32379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Rectangle 31">
            <a:extLst>
              <a:ext uri="{FF2B5EF4-FFF2-40B4-BE49-F238E27FC236}">
                <a16:creationId xmlns:a16="http://schemas.microsoft.com/office/drawing/2014/main" id="{310D8F74-256A-A946-2ABA-B00BE8FC21D0}"/>
              </a:ext>
            </a:extLst>
          </p:cNvPr>
          <p:cNvSpPr/>
          <p:nvPr/>
        </p:nvSpPr>
        <p:spPr>
          <a:xfrm>
            <a:off x="7335568" y="3746177"/>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Rectangle 32">
            <a:extLst>
              <a:ext uri="{FF2B5EF4-FFF2-40B4-BE49-F238E27FC236}">
                <a16:creationId xmlns:a16="http://schemas.microsoft.com/office/drawing/2014/main" id="{310D8F74-256A-A946-2ABA-B00BE8FC21D0}"/>
              </a:ext>
            </a:extLst>
          </p:cNvPr>
          <p:cNvSpPr/>
          <p:nvPr/>
        </p:nvSpPr>
        <p:spPr>
          <a:xfrm>
            <a:off x="7326577" y="4269462"/>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Bouton d'action : Accueil 1">
            <a:hlinkClick r:id="" action="ppaction://noaction" highlightClick="1"/>
          </p:cNvPr>
          <p:cNvSpPr/>
          <p:nvPr/>
        </p:nvSpPr>
        <p:spPr>
          <a:xfrm>
            <a:off x="10530518" y="1107453"/>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6497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20</a:t>
            </a:fld>
            <a:endParaRPr lang="fr-FR" dirty="0"/>
          </a:p>
        </p:txBody>
      </p:sp>
      <p:sp>
        <p:nvSpPr>
          <p:cNvPr id="4" name="Titre 3"/>
          <p:cNvSpPr>
            <a:spLocks noGrp="1"/>
          </p:cNvSpPr>
          <p:nvPr>
            <p:ph type="title"/>
          </p:nvPr>
        </p:nvSpPr>
        <p:spPr>
          <a:xfrm>
            <a:off x="642258" y="365126"/>
            <a:ext cx="10010502" cy="646331"/>
          </a:xfrm>
          <a:prstGeom prst="rect">
            <a:avLst/>
          </a:prstGeom>
        </p:spPr>
        <p:txBody>
          <a:bodyPr wrap="square">
            <a:spAutoFit/>
          </a:bodyPr>
          <a:lstStyle/>
          <a:p>
            <a:pPr marL="0" indent="0">
              <a:buNone/>
            </a:pPr>
            <a:r>
              <a:rPr lang="fr-FR" sz="4000" dirty="0"/>
              <a:t>3. L’ÉPARGNE</a:t>
            </a: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8" name="risqué mais qui peut rapporter plus"/>
          <p:cNvSpPr txBox="1"/>
          <p:nvPr/>
        </p:nvSpPr>
        <p:spPr>
          <a:xfrm>
            <a:off x="1573960" y="2859697"/>
            <a:ext cx="10742477" cy="116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lnSpc>
                <a:spcPct val="100000"/>
              </a:lnSpc>
              <a:buSzPct val="125000"/>
              <a:buBlip>
                <a:blip r:embed="rId4"/>
              </a:buBlip>
            </a:pPr>
            <a:r>
              <a:rPr lang="fr-FR" sz="2000" b="0" dirty="0">
                <a:solidFill>
                  <a:srgbClr val="213B76"/>
                </a:solidFill>
                <a:latin typeface="Arial" panose="020B0604020202020204" pitchFamily="34" charset="0"/>
                <a:cs typeface="Arial" panose="020B0604020202020204" pitchFamily="34" charset="0"/>
              </a:rPr>
              <a:t>Au rendement (</a:t>
            </a:r>
            <a:r>
              <a:rPr lang="fr-FR" sz="2000" dirty="0">
                <a:solidFill>
                  <a:srgbClr val="C81E60"/>
                </a:solidFill>
                <a:latin typeface="Arial" panose="020B0604020202020204" pitchFamily="34" charset="0"/>
                <a:cs typeface="Arial" panose="020B0604020202020204" pitchFamily="34" charset="0"/>
              </a:rPr>
              <a:t>le taux d’intérêt</a:t>
            </a:r>
            <a:r>
              <a:rPr lang="fr-FR" sz="2000" b="0" dirty="0">
                <a:solidFill>
                  <a:srgbClr val="213B76"/>
                </a:solidFill>
                <a:latin typeface="Arial" panose="020B0604020202020204" pitchFamily="34" charset="0"/>
                <a:cs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À la disponibilité de l’argent (</a:t>
            </a:r>
            <a:r>
              <a:rPr lang="fr-FR" sz="2000" dirty="0">
                <a:solidFill>
                  <a:srgbClr val="C81E60"/>
                </a:solidFill>
                <a:latin typeface="Arial" panose="020B0604020202020204" pitchFamily="34" charset="0"/>
              </a:rPr>
              <a:t>immédiatement ou dans plusieurs mois ou années</a:t>
            </a:r>
            <a:r>
              <a:rPr lang="fr-FR" sz="2000" b="0" dirty="0">
                <a:solidFill>
                  <a:srgbClr val="213B76"/>
                </a:solidFill>
                <a:latin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Au niveau de risque (</a:t>
            </a:r>
            <a:r>
              <a:rPr lang="fr-FR" sz="2000" dirty="0">
                <a:solidFill>
                  <a:srgbClr val="C81E60"/>
                </a:solidFill>
                <a:latin typeface="Arial" panose="020B0604020202020204" pitchFamily="34" charset="0"/>
              </a:rPr>
              <a:t>le risque que je perde tout ou partie de l’argent que j’ai placé</a:t>
            </a:r>
            <a:r>
              <a:rPr lang="fr-FR" sz="2000" b="0" dirty="0">
                <a:solidFill>
                  <a:srgbClr val="213B76"/>
                </a:solidFill>
                <a:latin typeface="Arial" panose="020B0604020202020204" pitchFamily="34" charset="0"/>
              </a:rPr>
              <a:t>)</a:t>
            </a:r>
          </a:p>
        </p:txBody>
      </p:sp>
      <p:grpSp>
        <p:nvGrpSpPr>
          <p:cNvPr id="12" name="Groupe 11"/>
          <p:cNvGrpSpPr/>
          <p:nvPr/>
        </p:nvGrpSpPr>
        <p:grpSpPr>
          <a:xfrm>
            <a:off x="642258" y="1426956"/>
            <a:ext cx="8990385" cy="1200329"/>
            <a:chOff x="340308" y="1465241"/>
            <a:chExt cx="10372473" cy="1200329"/>
          </a:xfrm>
        </p:grpSpPr>
        <p:sp>
          <p:nvSpPr>
            <p:cNvPr id="14" name="Rectangle 13"/>
            <p:cNvSpPr/>
            <p:nvPr/>
          </p:nvSpPr>
          <p:spPr>
            <a:xfrm>
              <a:off x="1415240" y="1465241"/>
              <a:ext cx="9297541" cy="1200329"/>
            </a:xfrm>
            <a:prstGeom prst="rect">
              <a:avLst/>
            </a:prstGeom>
          </p:spPr>
          <p:txBody>
            <a:bodyPr wrap="square">
              <a:spAutoFit/>
            </a:bodyPr>
            <a:lstStyle/>
            <a:p>
              <a:r>
                <a:rPr lang="fr-FR" sz="2400" b="1" dirty="0">
                  <a:solidFill>
                    <a:srgbClr val="C92360"/>
                  </a:solidFill>
                  <a:latin typeface="Arial" panose="020B0604020202020204" pitchFamily="34" charset="0"/>
                  <a:ea typeface="Arial"/>
                  <a:cs typeface="Arial" panose="020B0604020202020204" pitchFamily="34" charset="0"/>
                  <a:sym typeface="Arial"/>
                </a:rPr>
                <a:t>Il existe de </a:t>
              </a:r>
              <a:r>
                <a:rPr lang="fr-FR" sz="2400" b="1" dirty="0">
                  <a:solidFill>
                    <a:srgbClr val="213B76"/>
                  </a:solidFill>
                  <a:latin typeface="Arial" panose="020B0604020202020204" pitchFamily="34" charset="0"/>
                  <a:ea typeface="Arial"/>
                  <a:cs typeface="Arial" panose="020B0604020202020204" pitchFamily="34" charset="0"/>
                  <a:sym typeface="Arial"/>
                  <a:hlinkClick r:id="rId5"/>
                </a:rPr>
                <a:t>nombreux produits d’épargne</a:t>
              </a:r>
              <a:r>
                <a:rPr lang="fr-FR" sz="2400" b="1" dirty="0">
                  <a:solidFill>
                    <a:srgbClr val="213B76"/>
                  </a:solidFill>
                  <a:latin typeface="Arial" panose="020B0604020202020204" pitchFamily="34" charset="0"/>
                  <a:ea typeface="Arial"/>
                  <a:cs typeface="Arial" panose="020B0604020202020204" pitchFamily="34" charset="0"/>
                  <a:sym typeface="Arial"/>
                </a:rPr>
                <a:t> </a:t>
              </a:r>
              <a:r>
                <a:rPr lang="fr-FR" sz="2400" b="1" dirty="0">
                  <a:solidFill>
                    <a:srgbClr val="C92360"/>
                  </a:solidFill>
                  <a:latin typeface="Arial" panose="020B0604020202020204" pitchFamily="34" charset="0"/>
                  <a:ea typeface="Arial"/>
                  <a:cs typeface="Arial" panose="020B0604020202020204" pitchFamily="34" charset="0"/>
                  <a:sym typeface="Arial"/>
                </a:rPr>
                <a:t>proposés par les banques et les assurances. </a:t>
              </a:r>
            </a:p>
            <a:p>
              <a:r>
                <a:rPr lang="fr-FR" sz="2400" b="1" dirty="0">
                  <a:solidFill>
                    <a:srgbClr val="C92360"/>
                  </a:solidFill>
                  <a:latin typeface="Arial" panose="020B0604020202020204" pitchFamily="34" charset="0"/>
                  <a:ea typeface="Arial"/>
                  <a:cs typeface="Arial" panose="020B0604020202020204" pitchFamily="34" charset="0"/>
                  <a:sym typeface="Arial"/>
                </a:rPr>
                <a:t>À quoi dois-je faire attention ?</a:t>
              </a:r>
            </a:p>
          </p:txBody>
        </p:sp>
        <p:pic>
          <p:nvPicPr>
            <p:cNvPr id="15" name="Espace réservé du contenu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308" y="1554302"/>
              <a:ext cx="882960" cy="662220"/>
            </a:xfrm>
            <a:prstGeom prst="rect">
              <a:avLst/>
            </a:prstGeom>
          </p:spPr>
        </p:pic>
      </p:grpSp>
      <p:grpSp>
        <p:nvGrpSpPr>
          <p:cNvPr id="16" name="Groupe 15"/>
          <p:cNvGrpSpPr/>
          <p:nvPr/>
        </p:nvGrpSpPr>
        <p:grpSpPr>
          <a:xfrm>
            <a:off x="738729" y="5060299"/>
            <a:ext cx="10990626" cy="637008"/>
            <a:chOff x="897404" y="1357676"/>
            <a:chExt cx="9914031" cy="637008"/>
          </a:xfrm>
        </p:grpSpPr>
        <p:sp>
          <p:nvSpPr>
            <p:cNvPr id="17" name="Rectangle 16"/>
            <p:cNvSpPr/>
            <p:nvPr/>
          </p:nvSpPr>
          <p:spPr>
            <a:xfrm>
              <a:off x="1780364" y="1357676"/>
              <a:ext cx="9031071" cy="461665"/>
            </a:xfrm>
            <a:prstGeom prst="rect">
              <a:avLst/>
            </a:prstGeom>
          </p:spPr>
          <p:txBody>
            <a:bodyPr wrap="square">
              <a:spAutoFit/>
            </a:bodyPr>
            <a:lstStyle/>
            <a:p>
              <a:r>
                <a:rPr lang="fr-FR" sz="2400" b="1" dirty="0">
                  <a:solidFill>
                    <a:srgbClr val="E57117"/>
                  </a:solidFill>
                  <a:latin typeface="Arial" panose="020B0604020202020204" pitchFamily="34" charset="0"/>
                  <a:cs typeface="Arial" panose="020B0604020202020204" pitchFamily="34" charset="0"/>
                </a:rPr>
                <a:t>Et attention aux propositions «</a:t>
              </a:r>
              <a:r>
                <a:rPr lang="fr-FR" sz="2400" b="1" dirty="0">
                  <a:solidFill>
                    <a:srgbClr val="C92360"/>
                  </a:solidFill>
                  <a:latin typeface="Arial" panose="020B0604020202020204" pitchFamily="34" charset="0"/>
                  <a:cs typeface="Arial" panose="020B0604020202020204" pitchFamily="34" charset="0"/>
                </a:rPr>
                <a:t> </a:t>
              </a:r>
              <a:r>
                <a:rPr lang="fr-FR" sz="2400" b="1" dirty="0">
                  <a:solidFill>
                    <a:srgbClr val="213B76"/>
                  </a:solidFill>
                  <a:latin typeface="Arial" panose="020B0604020202020204" pitchFamily="34" charset="0"/>
                  <a:cs typeface="Arial" panose="020B0604020202020204" pitchFamily="34" charset="0"/>
                </a:rPr>
                <a:t>trop belles pour être honnêtes</a:t>
              </a:r>
              <a:r>
                <a:rPr lang="fr-FR" sz="2400" b="1" dirty="0">
                  <a:solidFill>
                    <a:srgbClr val="C92360"/>
                  </a:solidFill>
                  <a:latin typeface="Arial" panose="020B0604020202020204" pitchFamily="34" charset="0"/>
                  <a:cs typeface="Arial" panose="020B0604020202020204" pitchFamily="34" charset="0"/>
                </a:rPr>
                <a:t> </a:t>
              </a:r>
              <a:r>
                <a:rPr lang="fr-FR" sz="2400" b="1" dirty="0">
                  <a:solidFill>
                    <a:srgbClr val="E57117"/>
                  </a:solidFill>
                  <a:latin typeface="Arial" panose="020B0604020202020204" pitchFamily="34" charset="0"/>
                  <a:cs typeface="Arial" panose="020B0604020202020204" pitchFamily="34" charset="0"/>
                </a:rPr>
                <a:t>» ! </a:t>
              </a: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2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40408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21</a:t>
            </a:fld>
            <a:endParaRPr lang="fr-FR" dirty="0"/>
          </a:p>
        </p:txBody>
      </p:sp>
      <p:sp>
        <p:nvSpPr>
          <p:cNvPr id="4" name="Titre 3"/>
          <p:cNvSpPr>
            <a:spLocks noGrp="1"/>
          </p:cNvSpPr>
          <p:nvPr>
            <p:ph type="title"/>
          </p:nvPr>
        </p:nvSpPr>
        <p:spPr>
          <a:xfrm>
            <a:off x="642258" y="365126"/>
            <a:ext cx="10130163" cy="646331"/>
          </a:xfrm>
          <a:prstGeom prst="rect">
            <a:avLst/>
          </a:prstGeom>
        </p:spPr>
        <p:txBody>
          <a:bodyPr wrap="square">
            <a:spAutoFit/>
          </a:bodyPr>
          <a:lstStyle/>
          <a:p>
            <a:pPr marL="0" indent="0">
              <a:buNone/>
            </a:pPr>
            <a:r>
              <a:rPr lang="fr-FR" sz="4000" dirty="0"/>
              <a:t>3. QU’EST CE QU’UN TAUX D’INTÉRÊT ?</a:t>
            </a:r>
          </a:p>
        </p:txBody>
      </p:sp>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13" name="Image 12">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5574" y="2888765"/>
            <a:ext cx="1660852" cy="1660852"/>
          </a:xfrm>
          <a:prstGeom prst="rect">
            <a:avLst/>
          </a:prstGeom>
        </p:spPr>
      </p:pic>
    </p:spTree>
    <p:extLst>
      <p:ext uri="{BB962C8B-B14F-4D97-AF65-F5344CB8AC3E}">
        <p14:creationId xmlns:p14="http://schemas.microsoft.com/office/powerpoint/2010/main" val="3308171016"/>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a:xfrm>
            <a:off x="11286309" y="6426925"/>
            <a:ext cx="443046" cy="285839"/>
          </a:xfrm>
        </p:spPr>
        <p:txBody>
          <a:bodyPr/>
          <a:lstStyle/>
          <a:p>
            <a:fld id="{27A4C574-4D1E-4B89-9988-D081408D575C}" type="slidenum">
              <a:rPr lang="fr-FR" smtClean="0"/>
              <a:pPr/>
              <a:t>22</a:t>
            </a:fld>
            <a:endParaRPr lang="fr-FR" dirty="0"/>
          </a:p>
        </p:txBody>
      </p:sp>
      <p:sp>
        <p:nvSpPr>
          <p:cNvPr id="4" name="Titre 3"/>
          <p:cNvSpPr>
            <a:spLocks noGrp="1"/>
          </p:cNvSpPr>
          <p:nvPr>
            <p:ph type="title"/>
          </p:nvPr>
        </p:nvSpPr>
        <p:spPr>
          <a:xfrm>
            <a:off x="642258" y="365126"/>
            <a:ext cx="10247635" cy="646331"/>
          </a:xfrm>
          <a:prstGeom prst="rect">
            <a:avLst/>
          </a:prstGeom>
        </p:spPr>
        <p:txBody>
          <a:bodyPr wrap="square">
            <a:spAutoFit/>
          </a:bodyPr>
          <a:lstStyle/>
          <a:p>
            <a:pPr marL="0" indent="0">
              <a:buNone/>
            </a:pPr>
            <a:r>
              <a:rPr lang="fr-FR" sz="4000" dirty="0"/>
              <a:t>3. </a:t>
            </a:r>
          </a:p>
        </p:txBody>
      </p:sp>
      <p:sp>
        <p:nvSpPr>
          <p:cNvPr id="7" name="Rectangle 6"/>
          <p:cNvSpPr/>
          <p:nvPr/>
        </p:nvSpPr>
        <p:spPr>
          <a:xfrm>
            <a:off x="897223" y="3826479"/>
            <a:ext cx="10902974" cy="1615827"/>
          </a:xfrm>
          <a:prstGeom prst="rect">
            <a:avLst/>
          </a:prstGeom>
        </p:spPr>
        <p:txBody>
          <a:bodyPr wrap="square">
            <a:spAutoFit/>
          </a:bodyPr>
          <a:lstStyle/>
          <a:p>
            <a:pPr>
              <a:spcBef>
                <a:spcPts val="600"/>
              </a:spcBef>
            </a:pPr>
            <a:r>
              <a:rPr lang="fr-FR" sz="2400" b="1" dirty="0">
                <a:solidFill>
                  <a:srgbClr val="E06F17"/>
                </a:solidFill>
                <a:latin typeface="Arial" panose="020B0604020202020204" pitchFamily="34" charset="0"/>
                <a:ea typeface="Arial"/>
                <a:cs typeface="Arial" panose="020B0604020202020204" pitchFamily="34" charset="0"/>
              </a:rPr>
              <a:t>Exercice :</a:t>
            </a:r>
          </a:p>
          <a:p>
            <a:pPr>
              <a:spcBef>
                <a:spcPts val="600"/>
              </a:spcBef>
            </a:pPr>
            <a:r>
              <a:rPr lang="fr-FR" sz="2000" dirty="0">
                <a:solidFill>
                  <a:srgbClr val="E06F17"/>
                </a:solidFill>
                <a:latin typeface="Arial" panose="020B0604020202020204" pitchFamily="34" charset="0"/>
                <a:ea typeface="Arial"/>
                <a:cs typeface="Arial" panose="020B0604020202020204" pitchFamily="34" charset="0"/>
              </a:rPr>
              <a:t>Je place </a:t>
            </a:r>
            <a:r>
              <a:rPr lang="fr-FR" sz="2000" dirty="0">
                <a:solidFill>
                  <a:srgbClr val="213B76"/>
                </a:solidFill>
                <a:latin typeface="Arial" panose="020B0604020202020204" pitchFamily="34" charset="0"/>
                <a:ea typeface="Arial"/>
                <a:cs typeface="Arial" panose="020B0604020202020204" pitchFamily="34" charset="0"/>
              </a:rPr>
              <a:t>200 euros </a:t>
            </a:r>
            <a:r>
              <a:rPr lang="fr-FR" sz="2000" dirty="0">
                <a:solidFill>
                  <a:srgbClr val="E06F17"/>
                </a:solidFill>
                <a:latin typeface="Arial" panose="020B0604020202020204" pitchFamily="34" charset="0"/>
                <a:ea typeface="Arial"/>
                <a:cs typeface="Arial" panose="020B0604020202020204" pitchFamily="34" charset="0"/>
              </a:rPr>
              <a:t>pendant </a:t>
            </a:r>
            <a:r>
              <a:rPr lang="fr-FR" sz="2000" dirty="0">
                <a:solidFill>
                  <a:srgbClr val="213B76"/>
                </a:solidFill>
                <a:latin typeface="Arial" panose="020B0604020202020204" pitchFamily="34" charset="0"/>
                <a:ea typeface="Arial"/>
                <a:cs typeface="Arial" panose="020B0604020202020204" pitchFamily="34" charset="0"/>
              </a:rPr>
              <a:t>un an </a:t>
            </a:r>
            <a:r>
              <a:rPr lang="fr-FR" sz="2000" dirty="0">
                <a:solidFill>
                  <a:srgbClr val="E06F17"/>
                </a:solidFill>
                <a:latin typeface="Arial" panose="020B0604020202020204" pitchFamily="34" charset="0"/>
                <a:ea typeface="Arial"/>
                <a:cs typeface="Arial" panose="020B0604020202020204" pitchFamily="34" charset="0"/>
              </a:rPr>
              <a:t>sur un livret d’épargne avec un </a:t>
            </a:r>
            <a:r>
              <a:rPr lang="fr-FR" sz="2000" dirty="0">
                <a:solidFill>
                  <a:srgbClr val="213B76"/>
                </a:solidFill>
                <a:latin typeface="Arial" panose="020B0604020202020204" pitchFamily="34" charset="0"/>
                <a:ea typeface="Arial"/>
                <a:cs typeface="Arial" panose="020B0604020202020204" pitchFamily="34" charset="0"/>
              </a:rPr>
              <a:t>taux d’intérêt à 2 % par an</a:t>
            </a:r>
            <a:r>
              <a:rPr lang="fr-FR" sz="2000" dirty="0">
                <a:solidFill>
                  <a:srgbClr val="E06F17"/>
                </a:solidFill>
                <a:latin typeface="Arial" panose="020B0604020202020204" pitchFamily="34" charset="0"/>
                <a:ea typeface="Arial"/>
                <a:cs typeface="Arial" panose="020B0604020202020204" pitchFamily="34" charset="0"/>
              </a:rPr>
              <a:t>. </a:t>
            </a: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À la fin de l’année, quelle somme y </a:t>
            </a:r>
            <a:r>
              <a:rPr lang="en-US" sz="2000" noProof="1">
                <a:solidFill>
                  <a:srgbClr val="E06F17"/>
                </a:solidFill>
                <a:latin typeface="Arial" panose="020B0604020202020204" pitchFamily="34" charset="0"/>
                <a:ea typeface="Arial"/>
                <a:cs typeface="Arial" panose="020B0604020202020204" pitchFamily="34" charset="0"/>
              </a:rPr>
              <a:t>aura-t-il</a:t>
            </a:r>
            <a:r>
              <a:rPr lang="fr-FR" sz="2000" dirty="0">
                <a:solidFill>
                  <a:srgbClr val="E06F17"/>
                </a:solidFill>
                <a:latin typeface="Arial" panose="020B0604020202020204" pitchFamily="34" charset="0"/>
                <a:ea typeface="Arial"/>
                <a:cs typeface="Arial" panose="020B0604020202020204" pitchFamily="34" charset="0"/>
              </a:rPr>
              <a:t> sur mon livret d’épargne ?</a:t>
            </a: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Quelle somme y aura-t-il sur mon livret au bout de deux ans ?</a:t>
            </a:r>
          </a:p>
        </p:txBody>
      </p:sp>
      <p:sp>
        <p:nvSpPr>
          <p:cNvPr id="8" name="Rectangle 7"/>
          <p:cNvSpPr/>
          <p:nvPr/>
        </p:nvSpPr>
        <p:spPr>
          <a:xfrm>
            <a:off x="1638225" y="2487917"/>
            <a:ext cx="9731188" cy="707886"/>
          </a:xfrm>
          <a:prstGeom prst="rect">
            <a:avLst/>
          </a:prstGeom>
        </p:spPr>
        <p:txBody>
          <a:bodyPr wrap="square">
            <a:spAutoFit/>
          </a:bodyPr>
          <a:lstStyle/>
          <a:p>
            <a:pPr marL="263525"/>
            <a:r>
              <a:rPr lang="fr-FR" sz="2000" dirty="0">
                <a:solidFill>
                  <a:srgbClr val="213B76"/>
                </a:solidFill>
                <a:latin typeface="Arial" panose="020B0604020202020204" pitchFamily="34" charset="0"/>
                <a:cs typeface="Arial" panose="020B0604020202020204" pitchFamily="34" charset="0"/>
                <a:sym typeface="Arial"/>
              </a:rPr>
              <a:t>Le taux d’intérêt permet de calculer l’argent que je vais toucher </a:t>
            </a:r>
            <a:r>
              <a:rPr lang="fr-FR" sz="2000" b="1" dirty="0">
                <a:solidFill>
                  <a:srgbClr val="213B76"/>
                </a:solidFill>
                <a:latin typeface="Arial" panose="020B0604020202020204" pitchFamily="34" charset="0"/>
                <a:cs typeface="Arial" panose="020B0604020202020204" pitchFamily="34" charset="0"/>
                <a:sym typeface="Arial"/>
              </a:rPr>
              <a:t>en plus </a:t>
            </a:r>
            <a:r>
              <a:rPr lang="fr-FR" sz="2000" dirty="0">
                <a:solidFill>
                  <a:srgbClr val="213B76"/>
                </a:solidFill>
                <a:latin typeface="Arial" panose="020B0604020202020204" pitchFamily="34" charset="0"/>
                <a:cs typeface="Arial" panose="020B0604020202020204" pitchFamily="34" charset="0"/>
                <a:sym typeface="Arial"/>
              </a:rPr>
              <a:t>de l’argent que j’ai mis de côté.</a:t>
            </a:r>
          </a:p>
        </p:txBody>
      </p:sp>
      <p:grpSp>
        <p:nvGrpSpPr>
          <p:cNvPr id="12" name="Groupe 11"/>
          <p:cNvGrpSpPr/>
          <p:nvPr/>
        </p:nvGrpSpPr>
        <p:grpSpPr>
          <a:xfrm>
            <a:off x="699113" y="1467283"/>
            <a:ext cx="10670300" cy="954107"/>
            <a:chOff x="837178" y="1548767"/>
            <a:chExt cx="10438329" cy="954107"/>
          </a:xfrm>
        </p:grpSpPr>
        <p:sp>
          <p:nvSpPr>
            <p:cNvPr id="6" name="Rectangle 5"/>
            <p:cNvSpPr/>
            <p:nvPr/>
          </p:nvSpPr>
          <p:spPr>
            <a:xfrm>
              <a:off x="1977966" y="1548767"/>
              <a:ext cx="9297541" cy="954107"/>
            </a:xfrm>
            <a:prstGeom prst="rect">
              <a:avLst/>
            </a:prstGeom>
          </p:spPr>
          <p:txBody>
            <a:bodyPr wrap="square">
              <a:spAutoFit/>
            </a:bodyPr>
            <a:lstStyle/>
            <a:p>
              <a:r>
                <a:rPr lang="fr-FR" sz="2800" b="1" dirty="0">
                  <a:solidFill>
                    <a:srgbClr val="C92360"/>
                  </a:solidFill>
                  <a:latin typeface="Arial" panose="020B0604020202020204" pitchFamily="34" charset="0"/>
                  <a:ea typeface="Arial"/>
                  <a:cs typeface="Arial" panose="020B0604020202020204" pitchFamily="34" charset="0"/>
                  <a:sym typeface="Arial"/>
                </a:rPr>
                <a:t>Quand je décide d’épargner de l’argent sur un produit d’épargne, que représente le </a:t>
              </a:r>
              <a:r>
                <a:rPr lang="fr-FR" sz="2800" b="1" dirty="0">
                  <a:solidFill>
                    <a:srgbClr val="213B76"/>
                  </a:solidFill>
                  <a:latin typeface="Arial" panose="020B0604020202020204" pitchFamily="34" charset="0"/>
                  <a:ea typeface="Arial"/>
                  <a:cs typeface="Arial" panose="020B0604020202020204" pitchFamily="34" charset="0"/>
                  <a:sym typeface="Arial"/>
                </a:rPr>
                <a:t>« taux d’intérêt » </a:t>
              </a:r>
              <a:r>
                <a:rPr lang="fr-FR" sz="2800" b="1" dirty="0">
                  <a:solidFill>
                    <a:srgbClr val="C92360"/>
                  </a:solidFill>
                  <a:latin typeface="Arial" panose="020B0604020202020204" pitchFamily="34" charset="0"/>
                  <a:ea typeface="Arial"/>
                  <a:cs typeface="Arial" panose="020B0604020202020204" pitchFamily="34" charset="0"/>
                  <a:sym typeface="Arial"/>
                </a:rPr>
                <a:t>? </a:t>
              </a: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178" y="1675404"/>
              <a:ext cx="882960" cy="662220"/>
            </a:xfrm>
            <a:prstGeom prst="rect">
              <a:avLst/>
            </a:prstGeom>
          </p:spPr>
        </p:pic>
      </p:grpSp>
      <p:sp>
        <p:nvSpPr>
          <p:cNvPr id="11" name="Rectangle 10">
            <a:extLst>
              <a:ext uri="{FF2B5EF4-FFF2-40B4-BE49-F238E27FC236}">
                <a16:creationId xmlns:a16="http://schemas.microsoft.com/office/drawing/2014/main" id="{4A334727-9E4F-E64B-08C4-7B3457272AFC}"/>
              </a:ext>
            </a:extLst>
          </p:cNvPr>
          <p:cNvSpPr/>
          <p:nvPr/>
        </p:nvSpPr>
        <p:spPr>
          <a:xfrm>
            <a:off x="699113" y="3646095"/>
            <a:ext cx="11030241" cy="2297506"/>
          </a:xfrm>
          <a:prstGeom prst="rect">
            <a:avLst/>
          </a:prstGeom>
          <a:noFill/>
          <a:ln w="38100" cap="sq">
            <a:solidFill>
              <a:srgbClr val="E06F17"/>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9605063" y="4645304"/>
            <a:ext cx="1253490" cy="400110"/>
          </a:xfrm>
          <a:prstGeom prst="rect">
            <a:avLst/>
          </a:prstGeom>
        </p:spPr>
        <p:txBody>
          <a:bodyPr wrap="square">
            <a:spAutoFit/>
          </a:bodyPr>
          <a:lstStyle/>
          <a:p>
            <a:r>
              <a:rPr lang="fr-FR" sz="2000" b="1" dirty="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a:solidFill>
                  <a:srgbClr val="213B76"/>
                </a:solidFill>
                <a:latin typeface="Arial" panose="020B0604020202020204" pitchFamily="34" charset="0"/>
                <a:ea typeface="Arial"/>
                <a:cs typeface="Arial" panose="020B0604020202020204" pitchFamily="34" charset="0"/>
              </a:rPr>
              <a:t>204 €</a:t>
            </a:r>
          </a:p>
        </p:txBody>
      </p:sp>
      <p:sp>
        <p:nvSpPr>
          <p:cNvPr id="14" name="Rectangle 13"/>
          <p:cNvSpPr/>
          <p:nvPr/>
        </p:nvSpPr>
        <p:spPr>
          <a:xfrm>
            <a:off x="8675858" y="5043255"/>
            <a:ext cx="1645649" cy="400110"/>
          </a:xfrm>
          <a:prstGeom prst="rect">
            <a:avLst/>
          </a:prstGeom>
        </p:spPr>
        <p:txBody>
          <a:bodyPr wrap="square">
            <a:spAutoFit/>
          </a:bodyPr>
          <a:lstStyle/>
          <a:p>
            <a:r>
              <a:rPr lang="fr-FR" sz="2000" b="1" dirty="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a:solidFill>
                  <a:srgbClr val="213B76"/>
                </a:solidFill>
                <a:latin typeface="Arial" panose="020B0604020202020204" pitchFamily="34" charset="0"/>
                <a:ea typeface="Arial"/>
                <a:cs typeface="Arial" panose="020B0604020202020204" pitchFamily="34" charset="0"/>
              </a:rPr>
              <a:t>208,08 €</a:t>
            </a: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6" name="Titre 3"/>
          <p:cNvSpPr txBox="1">
            <a:spLocks/>
          </p:cNvSpPr>
          <p:nvPr/>
        </p:nvSpPr>
        <p:spPr>
          <a:xfrm>
            <a:off x="642258" y="365126"/>
            <a:ext cx="10130163" cy="646331"/>
          </a:xfrm>
          <a:prstGeom prst="rect">
            <a:avLst/>
          </a:prstGeom>
        </p:spPr>
        <p:txBody>
          <a:bodyPr wrap="square">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pPr marL="0" indent="0">
              <a:buFont typeface="+mj-lt"/>
              <a:buNone/>
            </a:pPr>
            <a:r>
              <a:rPr lang="fr-FR" sz="4000"/>
              <a:t>3. QU’EST CE QU’UN TAUX D’INTÉRÊT ?</a:t>
            </a:r>
            <a:endParaRPr lang="fr-FR" sz="4000" dirty="0"/>
          </a:p>
        </p:txBody>
      </p:sp>
      <p:sp>
        <p:nvSpPr>
          <p:cNvPr id="18" name="Bouton d'action : Accueil 17">
            <a:hlinkClick r:id="rId5" action="ppaction://hlinksldjump" highlightClick="1"/>
          </p:cNvPr>
          <p:cNvSpPr/>
          <p:nvPr/>
        </p:nvSpPr>
        <p:spPr>
          <a:xfrm>
            <a:off x="99694" y="5934659"/>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524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23</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0" name="Rectangle 9"/>
          <p:cNvSpPr/>
          <p:nvPr/>
        </p:nvSpPr>
        <p:spPr>
          <a:xfrm>
            <a:off x="2106307" y="1284198"/>
            <a:ext cx="7983951"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4 : LE CRÉDIT</a:t>
            </a:r>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3682990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24</a:t>
            </a:fld>
            <a:endParaRPr lang="fr-FR" dirty="0"/>
          </a:p>
        </p:txBody>
      </p:sp>
      <p:sp>
        <p:nvSpPr>
          <p:cNvPr id="4" name="Titre 3"/>
          <p:cNvSpPr>
            <a:spLocks noGrp="1"/>
          </p:cNvSpPr>
          <p:nvPr>
            <p:ph type="title"/>
          </p:nvPr>
        </p:nvSpPr>
        <p:spPr>
          <a:xfrm>
            <a:off x="642258" y="365126"/>
            <a:ext cx="10907484" cy="646331"/>
          </a:xfrm>
          <a:prstGeom prst="rect">
            <a:avLst/>
          </a:prstGeom>
        </p:spPr>
        <p:txBody>
          <a:bodyPr/>
          <a:lstStyle/>
          <a:p>
            <a:pPr marL="0" indent="0">
              <a:buNone/>
            </a:pPr>
            <a:r>
              <a:rPr lang="fr-FR" sz="4000" dirty="0"/>
              <a:t>4. LE CRÉDIT</a:t>
            </a:r>
          </a:p>
        </p:txBody>
      </p:sp>
      <p:sp>
        <p:nvSpPr>
          <p:cNvPr id="6" name="- le laisser sur ton compte ;"/>
          <p:cNvSpPr txBox="1"/>
          <p:nvPr/>
        </p:nvSpPr>
        <p:spPr>
          <a:xfrm>
            <a:off x="2522588" y="3079212"/>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sp>
        <p:nvSpPr>
          <p:cNvPr id="9" name="- le laisser sur ton compte ;"/>
          <p:cNvSpPr txBox="1"/>
          <p:nvPr/>
        </p:nvSpPr>
        <p:spPr>
          <a:xfrm>
            <a:off x="2522588" y="2627044"/>
            <a:ext cx="92394"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grpSp>
        <p:nvGrpSpPr>
          <p:cNvPr id="13" name="Groupe 12"/>
          <p:cNvGrpSpPr/>
          <p:nvPr/>
        </p:nvGrpSpPr>
        <p:grpSpPr>
          <a:xfrm>
            <a:off x="650423" y="1738161"/>
            <a:ext cx="11078932" cy="662220"/>
            <a:chOff x="650423" y="1644311"/>
            <a:chExt cx="11078932" cy="662220"/>
          </a:xfrm>
        </p:grpSpPr>
        <p:sp>
          <p:nvSpPr>
            <p:cNvPr id="7"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a:solidFill>
                    <a:srgbClr val="C92360"/>
                  </a:solidFill>
                  <a:latin typeface="Arial" panose="020B0604020202020204" pitchFamily="34" charset="0"/>
                  <a:cs typeface="Arial" panose="020B0604020202020204" pitchFamily="34" charset="0"/>
                </a:rPr>
                <a:t>Qu’est-ce qu’un crédit ?</a:t>
              </a:r>
            </a:p>
          </p:txBody>
        </p:sp>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19" name="risqué mais qui peut rapporter plus"/>
          <p:cNvSpPr txBox="1"/>
          <p:nvPr/>
        </p:nvSpPr>
        <p:spPr>
          <a:xfrm>
            <a:off x="1699710" y="2420758"/>
            <a:ext cx="10383433" cy="46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a:latin typeface="Arial" panose="020B0604020202020204" pitchFamily="34" charset="0"/>
                <a:cs typeface="Arial" panose="020B0604020202020204" pitchFamily="34" charset="0"/>
              </a:rPr>
              <a:t>C’est une somme que j’emprunte à un organisme financier, une banque par exemple.</a:t>
            </a:r>
          </a:p>
        </p:txBody>
      </p:sp>
      <p:grpSp>
        <p:nvGrpSpPr>
          <p:cNvPr id="20" name="Groupe 19"/>
          <p:cNvGrpSpPr/>
          <p:nvPr/>
        </p:nvGrpSpPr>
        <p:grpSpPr>
          <a:xfrm>
            <a:off x="642258" y="3038573"/>
            <a:ext cx="11078932" cy="662220"/>
            <a:chOff x="650423" y="1644311"/>
            <a:chExt cx="11078932" cy="662220"/>
          </a:xfrm>
        </p:grpSpPr>
        <p:sp>
          <p:nvSpPr>
            <p:cNvPr id="21"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a:solidFill>
                    <a:srgbClr val="C92360"/>
                  </a:solidFill>
                  <a:latin typeface="Arial" panose="020B0604020202020204" pitchFamily="34" charset="0"/>
                  <a:cs typeface="Arial" panose="020B0604020202020204" pitchFamily="34" charset="0"/>
                </a:rPr>
                <a:t>Est-ce que ce service est payant ou gratuit ?</a:t>
              </a:r>
            </a:p>
          </p:txBody>
        </p:sp>
        <p:pic>
          <p:nvPicPr>
            <p:cNvPr id="22"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3" name="risqué mais qui peut rapporter plus"/>
          <p:cNvSpPr txBox="1"/>
          <p:nvPr/>
        </p:nvSpPr>
        <p:spPr>
          <a:xfrm>
            <a:off x="1699710" y="3591425"/>
            <a:ext cx="10098045" cy="14311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a:latin typeface="Arial" panose="020B0604020202020204" pitchFamily="34" charset="0"/>
                <a:cs typeface="Arial" panose="020B0604020202020204" pitchFamily="34" charset="0"/>
              </a:rPr>
              <a:t>C’est un service payant. Je vais devoir rembourser :</a:t>
            </a:r>
          </a:p>
          <a:p>
            <a:pPr marL="985838">
              <a:lnSpc>
                <a:spcPct val="100000"/>
              </a:lnSpc>
              <a:buSzPct val="125000"/>
            </a:pPr>
            <a:r>
              <a:rPr lang="fr-FR" sz="1600" b="0" dirty="0">
                <a:solidFill>
                  <a:schemeClr val="tx1"/>
                </a:solidFill>
                <a:latin typeface="Arial" panose="020B0604020202020204" pitchFamily="34" charset="0"/>
                <a:cs typeface="Arial" panose="020B0604020202020204" pitchFamily="34" charset="0"/>
              </a:rPr>
              <a:t>La somme empruntée (le capital)</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intérêts du crédit (la rémunération de l’organisme financier)</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frais et assurance éventuels</a:t>
            </a:r>
          </a:p>
        </p:txBody>
      </p:sp>
      <p:grpSp>
        <p:nvGrpSpPr>
          <p:cNvPr id="24" name="Groupe 23"/>
          <p:cNvGrpSpPr/>
          <p:nvPr/>
        </p:nvGrpSpPr>
        <p:grpSpPr>
          <a:xfrm>
            <a:off x="642258" y="5031730"/>
            <a:ext cx="11078932" cy="662220"/>
            <a:chOff x="650423" y="1644311"/>
            <a:chExt cx="11078932" cy="662220"/>
          </a:xfrm>
        </p:grpSpPr>
        <p:sp>
          <p:nvSpPr>
            <p:cNvPr id="25"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a:solidFill>
                    <a:srgbClr val="C92360"/>
                  </a:solidFill>
                  <a:latin typeface="Arial" panose="020B0604020202020204" pitchFamily="34" charset="0"/>
                  <a:cs typeface="Arial" panose="020B0604020202020204" pitchFamily="34" charset="0"/>
                </a:rPr>
                <a:t>Souscrire un crédit, à quoi cela m’engage-t-il ?</a:t>
              </a:r>
            </a:p>
          </p:txBody>
        </p:sp>
        <p:pic>
          <p:nvPicPr>
            <p:cNvPr id="26"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7" name="risqué mais qui peut rapporter plus"/>
          <p:cNvSpPr txBox="1"/>
          <p:nvPr/>
        </p:nvSpPr>
        <p:spPr>
          <a:xfrm>
            <a:off x="1699710" y="5565262"/>
            <a:ext cx="10657122" cy="4277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a:latin typeface="Arial" panose="020B0604020202020204" pitchFamily="34" charset="0"/>
                <a:cs typeface="Arial" panose="020B0604020202020204" pitchFamily="34" charset="0"/>
              </a:rPr>
              <a:t>À rembourser la somme due à l’organisme financier en partie tous les mois (mensualité).</a:t>
            </a:r>
          </a:p>
        </p:txBody>
      </p:sp>
      <p:pic>
        <p:nvPicPr>
          <p:cNvPr id="28" name="Imag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3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29" name="Bouton d'action : Accueil 28">
            <a:hlinkClick r:id="rId6" action="ppaction://hlinksldjump" highlightClick="1"/>
          </p:cNvPr>
          <p:cNvSpPr/>
          <p:nvPr/>
        </p:nvSpPr>
        <p:spPr>
          <a:xfrm>
            <a:off x="111906" y="583947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 name="Image 30">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56542" y="1155030"/>
            <a:ext cx="1534884" cy="1387928"/>
          </a:xfrm>
          <a:prstGeom prst="rect">
            <a:avLst/>
          </a:prstGeom>
        </p:spPr>
      </p:pic>
    </p:spTree>
    <p:extLst>
      <p:ext uri="{BB962C8B-B14F-4D97-AF65-F5344CB8AC3E}">
        <p14:creationId xmlns:p14="http://schemas.microsoft.com/office/powerpoint/2010/main" val="325640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build="p" autoUpdateAnimBg="0"/>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25</a:t>
            </a:fld>
            <a:endParaRPr lang="fr-FR" dirty="0"/>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7" name="Rectangle 16"/>
          <p:cNvSpPr/>
          <p:nvPr/>
        </p:nvSpPr>
        <p:spPr>
          <a:xfrm>
            <a:off x="2639323" y="1277583"/>
            <a:ext cx="691335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5 : LES MOYENS DE PAIEMENT</a:t>
            </a: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458197"/>
            <a:ext cx="1660852" cy="1660852"/>
          </a:xfrm>
          <a:prstGeom prst="rect">
            <a:avLst/>
          </a:prstGeom>
        </p:spPr>
      </p:pic>
    </p:spTree>
    <p:extLst>
      <p:ext uri="{BB962C8B-B14F-4D97-AF65-F5344CB8AC3E}">
        <p14:creationId xmlns:p14="http://schemas.microsoft.com/office/powerpoint/2010/main" val="3782969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26</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6" name="Image 6" descr="Image 6"/>
          <p:cNvPicPr>
            <a:picLocks noChangeAspect="1"/>
          </p:cNvPicPr>
          <p:nvPr/>
        </p:nvPicPr>
        <p:blipFill>
          <a:blip r:embed="rId4"/>
          <a:stretch>
            <a:fillRect/>
          </a:stretch>
        </p:blipFill>
        <p:spPr>
          <a:xfrm>
            <a:off x="6377147" y="2050750"/>
            <a:ext cx="2137531" cy="2039205"/>
          </a:xfrm>
          <a:prstGeom prst="rect">
            <a:avLst/>
          </a:prstGeom>
          <a:ln w="12700">
            <a:miter lim="400000"/>
          </a:ln>
        </p:spPr>
      </p:pic>
      <p:pic>
        <p:nvPicPr>
          <p:cNvPr id="7" name="Image 6"/>
          <p:cNvPicPr>
            <a:picLocks noChangeAspect="1"/>
          </p:cNvPicPr>
          <p:nvPr/>
        </p:nvPicPr>
        <p:blipFill rotWithShape="1">
          <a:blip r:embed="rId5"/>
          <a:srcRect l="27897"/>
          <a:stretch/>
        </p:blipFill>
        <p:spPr>
          <a:xfrm>
            <a:off x="9015806" y="1966631"/>
            <a:ext cx="2097172" cy="2039205"/>
          </a:xfrm>
          <a:prstGeom prst="rect">
            <a:avLst/>
          </a:prstGeom>
        </p:spPr>
      </p:pic>
      <p:sp>
        <p:nvSpPr>
          <p:cNvPr id="8" name="Rectangle 7"/>
          <p:cNvSpPr/>
          <p:nvPr/>
        </p:nvSpPr>
        <p:spPr>
          <a:xfrm>
            <a:off x="1804298" y="5098237"/>
            <a:ext cx="8074646" cy="1107996"/>
          </a:xfrm>
          <a:prstGeom prst="rect">
            <a:avLst/>
          </a:prstGeom>
        </p:spPr>
        <p:txBody>
          <a:bodyPr wrap="none">
            <a:spAutoFit/>
          </a:bodyPr>
          <a:lstStyle/>
          <a:p>
            <a:r>
              <a:rPr lang="fr-FR" sz="2200" b="1" dirty="0">
                <a:solidFill>
                  <a:srgbClr val="213B76"/>
                </a:solidFill>
                <a:latin typeface="Arial" panose="020B0604020202020204" pitchFamily="34" charset="0"/>
                <a:cs typeface="Arial" panose="020B0604020202020204" pitchFamily="34" charset="0"/>
              </a:rPr>
              <a:t>Exceptions :</a:t>
            </a:r>
          </a:p>
          <a:p>
            <a:pPr marL="457200" indent="-457200" defTabSz="803275">
              <a:buSzPct val="125000"/>
              <a:buBlip>
                <a:blip r:embed="rId6"/>
              </a:buBlip>
            </a:pPr>
            <a:r>
              <a:rPr lang="fr-FR" sz="2200" dirty="0">
                <a:solidFill>
                  <a:srgbClr val="213B76"/>
                </a:solidFill>
                <a:latin typeface="Arial" panose="020B0604020202020204" pitchFamily="34" charset="0"/>
                <a:ea typeface="Arial"/>
                <a:cs typeface="Arial" panose="020B0604020202020204" pitchFamily="34" charset="0"/>
                <a:sym typeface="Arial"/>
              </a:rPr>
              <a:t>Payer avec plus de 50 pièces</a:t>
            </a:r>
          </a:p>
          <a:p>
            <a:pPr marL="457200" indent="-457200" defTabSz="803275">
              <a:buSzPct val="125000"/>
              <a:buBlip>
                <a:blip r:embed="rId6"/>
              </a:buBlip>
            </a:pPr>
            <a:r>
              <a:rPr lang="fr-FR" sz="2200" dirty="0">
                <a:solidFill>
                  <a:srgbClr val="213B76"/>
                </a:solidFill>
                <a:latin typeface="Arial" panose="020B0604020202020204" pitchFamily="34" charset="0"/>
                <a:ea typeface="Arial"/>
                <a:cs typeface="Arial" panose="020B0604020202020204" pitchFamily="34" charset="0"/>
                <a:sym typeface="Arial"/>
              </a:rPr>
              <a:t>Payer à un professionnel une somme supérieure à 1 000 € </a:t>
            </a:r>
          </a:p>
        </p:txBody>
      </p:sp>
      <p:sp>
        <p:nvSpPr>
          <p:cNvPr id="11" name="Espace réservé du texte 1"/>
          <p:cNvSpPr txBox="1"/>
          <p:nvPr/>
        </p:nvSpPr>
        <p:spPr>
          <a:xfrm>
            <a:off x="1804298" y="2718772"/>
            <a:ext cx="2034763" cy="12003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317500" algn="just" defTabSz="803275">
              <a:spcBef>
                <a:spcPts val="400"/>
              </a:spcBef>
              <a:defRPr sz="2100" b="1">
                <a:solidFill>
                  <a:srgbClr val="002060"/>
                </a:solidFill>
                <a:latin typeface="Arial"/>
                <a:ea typeface="Arial"/>
                <a:cs typeface="Arial"/>
                <a:sym typeface="Arial"/>
              </a:defRPr>
            </a:lvl1pPr>
          </a:lstStyle>
          <a:p>
            <a:pPr marL="457200" indent="-457200" algn="l">
              <a:lnSpc>
                <a:spcPct val="150000"/>
              </a:lnSpc>
              <a:spcBef>
                <a:spcPts val="0"/>
              </a:spcBef>
              <a:buSzPct val="125000"/>
              <a:buBlip>
                <a:blip r:embed="rId6"/>
              </a:buBlip>
            </a:pPr>
            <a:r>
              <a:rPr lang="fr-FR" sz="2400" b="0" dirty="0">
                <a:solidFill>
                  <a:srgbClr val="213B76"/>
                </a:solidFill>
                <a:latin typeface="Arial" panose="020B0604020202020204" pitchFamily="34" charset="0"/>
                <a:cs typeface="Arial" panose="020B0604020202020204" pitchFamily="34" charset="0"/>
              </a:rPr>
              <a:t>Pratiques</a:t>
            </a:r>
          </a:p>
          <a:p>
            <a:pPr marL="457200" indent="-457200" algn="l">
              <a:lnSpc>
                <a:spcPct val="150000"/>
              </a:lnSpc>
              <a:spcBef>
                <a:spcPts val="0"/>
              </a:spcBef>
              <a:buSzPct val="125000"/>
              <a:buBlip>
                <a:blip r:embed="rId6"/>
              </a:buBlip>
            </a:pPr>
            <a:r>
              <a:rPr lang="fr-FR" sz="2400" b="0" dirty="0">
                <a:solidFill>
                  <a:srgbClr val="213B76"/>
                </a:solidFill>
                <a:latin typeface="Arial" panose="020B0604020202020204" pitchFamily="34" charset="0"/>
                <a:cs typeface="Arial" panose="020B0604020202020204" pitchFamily="34" charset="0"/>
              </a:rPr>
              <a:t>Sûrs</a:t>
            </a:r>
            <a:r>
              <a:rPr lang="fr-FR" sz="2400" b="0" dirty="0">
                <a:latin typeface="Arial" panose="020B0604020202020204" pitchFamily="34" charset="0"/>
                <a:cs typeface="Arial" panose="020B0604020202020204" pitchFamily="34" charset="0"/>
              </a:rPr>
              <a:t> </a:t>
            </a:r>
          </a:p>
        </p:txBody>
      </p:sp>
      <p:sp>
        <p:nvSpPr>
          <p:cNvPr id="12" name="Rectangle à coins arrondis 11"/>
          <p:cNvSpPr/>
          <p:nvPr/>
        </p:nvSpPr>
        <p:spPr>
          <a:xfrm>
            <a:off x="794658" y="1828654"/>
            <a:ext cx="10901681" cy="2499230"/>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3" name="Groupe 12"/>
          <p:cNvGrpSpPr/>
          <p:nvPr/>
        </p:nvGrpSpPr>
        <p:grpSpPr>
          <a:xfrm>
            <a:off x="794658" y="4564291"/>
            <a:ext cx="9125589" cy="637008"/>
            <a:chOff x="470711" y="4737450"/>
            <a:chExt cx="9125589" cy="637008"/>
          </a:xfrm>
        </p:grpSpPr>
        <p:sp>
          <p:nvSpPr>
            <p:cNvPr id="14" name="ZoneTexte 13"/>
            <p:cNvSpPr txBox="1"/>
            <p:nvPr/>
          </p:nvSpPr>
          <p:spPr>
            <a:xfrm>
              <a:off x="1537431" y="4840513"/>
              <a:ext cx="8058869" cy="4308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hangingPunct="0"/>
              <a:r>
                <a:rPr lang="fr-FR" sz="2200" b="1" dirty="0">
                  <a:solidFill>
                    <a:srgbClr val="C92360"/>
                  </a:solidFill>
                  <a:latin typeface="Arial" panose="020B0604020202020204" pitchFamily="34" charset="0"/>
                  <a:cs typeface="Arial" panose="020B0604020202020204" pitchFamily="34" charset="0"/>
                  <a:sym typeface="Helvetica"/>
                </a:rPr>
                <a:t>Ce sont les seuls moyens de paiement à avoir cours légal.</a:t>
              </a:r>
            </a:p>
          </p:txBody>
        </p:sp>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711" y="4737450"/>
              <a:ext cx="840309" cy="637008"/>
            </a:xfrm>
            <a:prstGeom prst="rect">
              <a:avLst/>
            </a:prstGeom>
          </p:spPr>
        </p:pic>
      </p:grpSp>
      <p:sp>
        <p:nvSpPr>
          <p:cNvPr id="17" name="Titre 1"/>
          <p:cNvSpPr txBox="1">
            <a:spLocks/>
          </p:cNvSpPr>
          <p:nvPr/>
        </p:nvSpPr>
        <p:spPr>
          <a:xfrm>
            <a:off x="794658" y="270779"/>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a:t>5. LES MOYENS DE PAIEMENT</a:t>
            </a:r>
          </a:p>
        </p:txBody>
      </p:sp>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8" name="Espace réservé du texte 3"/>
          <p:cNvSpPr txBox="1"/>
          <p:nvPr/>
        </p:nvSpPr>
        <p:spPr>
          <a:xfrm>
            <a:off x="1515903" y="2241720"/>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Tree>
    <p:extLst>
      <p:ext uri="{BB962C8B-B14F-4D97-AF65-F5344CB8AC3E}">
        <p14:creationId xmlns:p14="http://schemas.microsoft.com/office/powerpoint/2010/main" val="177738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27</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7" name="Picture 2" descr="Picture 2"/>
          <p:cNvPicPr>
            <a:picLocks noChangeAspect="1"/>
          </p:cNvPicPr>
          <p:nvPr/>
        </p:nvPicPr>
        <p:blipFill>
          <a:blip r:embed="rId4"/>
          <a:srcRect l="7413" t="34387" r="16029" b="34387"/>
          <a:stretch>
            <a:fillRect/>
          </a:stretch>
        </p:blipFill>
        <p:spPr>
          <a:xfrm>
            <a:off x="2231023" y="2650813"/>
            <a:ext cx="6245836" cy="3615306"/>
          </a:xfrm>
          <a:prstGeom prst="rect">
            <a:avLst/>
          </a:prstGeom>
          <a:ln w="12700" cap="flat">
            <a:noFill/>
            <a:miter lim="400000"/>
          </a:ln>
          <a:effectLst/>
        </p:spPr>
      </p:pic>
      <p:sp>
        <p:nvSpPr>
          <p:cNvPr id="21" name="Rectangle"/>
          <p:cNvSpPr/>
          <p:nvPr/>
        </p:nvSpPr>
        <p:spPr>
          <a:xfrm>
            <a:off x="6973604" y="6272375"/>
            <a:ext cx="1380506" cy="37932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2" name="Hologramme"/>
          <p:cNvSpPr txBox="1"/>
          <p:nvPr/>
        </p:nvSpPr>
        <p:spPr>
          <a:xfrm>
            <a:off x="6973604" y="6311550"/>
            <a:ext cx="1380506"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Hologramme</a:t>
            </a:r>
          </a:p>
        </p:txBody>
      </p:sp>
      <p:sp>
        <p:nvSpPr>
          <p:cNvPr id="19" name="Rectangle"/>
          <p:cNvSpPr/>
          <p:nvPr/>
        </p:nvSpPr>
        <p:spPr>
          <a:xfrm>
            <a:off x="2831709" y="6271701"/>
            <a:ext cx="1948162" cy="352776"/>
          </a:xfrm>
          <a:prstGeom prst="rect">
            <a:avLst/>
          </a:prstGeom>
          <a:solidFill>
            <a:srgbClr val="FFFFFF"/>
          </a:solid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0" name="Nombre émeraude"/>
          <p:cNvSpPr txBox="1"/>
          <p:nvPr/>
        </p:nvSpPr>
        <p:spPr>
          <a:xfrm>
            <a:off x="2831709" y="6285165"/>
            <a:ext cx="1948162"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Nombre émeraude</a:t>
            </a:r>
          </a:p>
        </p:txBody>
      </p:sp>
      <p:sp>
        <p:nvSpPr>
          <p:cNvPr id="17" name="Rectangle"/>
          <p:cNvSpPr/>
          <p:nvPr/>
        </p:nvSpPr>
        <p:spPr>
          <a:xfrm>
            <a:off x="3726647" y="2225499"/>
            <a:ext cx="176055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8" name="Filigrane portrait"/>
          <p:cNvSpPr txBox="1"/>
          <p:nvPr/>
        </p:nvSpPr>
        <p:spPr>
          <a:xfrm>
            <a:off x="3726647" y="2274108"/>
            <a:ext cx="176055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Filigrane portrait</a:t>
            </a:r>
          </a:p>
        </p:txBody>
      </p:sp>
      <p:sp>
        <p:nvSpPr>
          <p:cNvPr id="15" name="Rectangle"/>
          <p:cNvSpPr/>
          <p:nvPr/>
        </p:nvSpPr>
        <p:spPr>
          <a:xfrm>
            <a:off x="1235757" y="2211532"/>
            <a:ext cx="174307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6" name="Marques tactiles"/>
          <p:cNvSpPr txBox="1"/>
          <p:nvPr/>
        </p:nvSpPr>
        <p:spPr>
          <a:xfrm>
            <a:off x="1235757" y="2260141"/>
            <a:ext cx="1743078" cy="3385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Marques tactiles</a:t>
            </a:r>
          </a:p>
        </p:txBody>
      </p:sp>
      <p:sp>
        <p:nvSpPr>
          <p:cNvPr id="13" name="Rectangle"/>
          <p:cNvSpPr/>
          <p:nvPr/>
        </p:nvSpPr>
        <p:spPr>
          <a:xfrm>
            <a:off x="6355212" y="2060063"/>
            <a:ext cx="2013753" cy="58708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657225">
              <a:spcBef>
                <a:spcPts val="200"/>
              </a:spcBef>
              <a:defRPr>
                <a:latin typeface="Arial"/>
                <a:ea typeface="Arial"/>
                <a:cs typeface="Arial"/>
                <a:sym typeface="Arial"/>
              </a:defRPr>
            </a:pPr>
            <a:endParaRPr dirty="0">
              <a:solidFill>
                <a:srgbClr val="C92360"/>
              </a:solidFill>
              <a:latin typeface="Myriad Pro" panose="020B0503030403020204"/>
            </a:endParaRPr>
          </a:p>
        </p:txBody>
      </p:sp>
      <p:sp>
        <p:nvSpPr>
          <p:cNvPr id="14" name="Fenêtre portrait…"/>
          <p:cNvSpPr txBox="1"/>
          <p:nvPr/>
        </p:nvSpPr>
        <p:spPr>
          <a:xfrm>
            <a:off x="6371835" y="2079321"/>
            <a:ext cx="2013753" cy="57964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Fenêtre</a:t>
            </a:r>
            <a:r>
              <a:rPr sz="1500" dirty="0">
                <a:solidFill>
                  <a:srgbClr val="C92360"/>
                </a:solidFill>
                <a:latin typeface="Arial" panose="020B0604020202020204" pitchFamily="34" charset="0"/>
                <a:cs typeface="Arial" panose="020B0604020202020204" pitchFamily="34" charset="0"/>
              </a:rPr>
              <a:t> portrait</a:t>
            </a:r>
          </a:p>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dans</a:t>
            </a:r>
            <a:r>
              <a:rPr sz="1500" dirty="0">
                <a:solidFill>
                  <a:srgbClr val="C92360"/>
                </a:solidFill>
                <a:latin typeface="Arial" panose="020B0604020202020204" pitchFamily="34" charset="0"/>
                <a:cs typeface="Arial" panose="020B0604020202020204" pitchFamily="34" charset="0"/>
              </a:rPr>
              <a:t> </a:t>
            </a:r>
            <a:r>
              <a:rPr lang="en-US" sz="1500" noProof="1">
                <a:solidFill>
                  <a:srgbClr val="C92360"/>
                </a:solidFill>
                <a:latin typeface="Arial" panose="020B0604020202020204" pitchFamily="34" charset="0"/>
                <a:cs typeface="Arial" panose="020B0604020202020204" pitchFamily="34" charset="0"/>
              </a:rPr>
              <a:t>l’hologramme</a:t>
            </a:r>
          </a:p>
        </p:txBody>
      </p:sp>
      <p:sp>
        <p:nvSpPr>
          <p:cNvPr id="23" name="Espace réservé du texte 3"/>
          <p:cNvSpPr txBox="1"/>
          <p:nvPr/>
        </p:nvSpPr>
        <p:spPr>
          <a:xfrm>
            <a:off x="1235757" y="1336235"/>
            <a:ext cx="4140000"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
        <p:nvSpPr>
          <p:cNvPr id="28" name="Titre 1"/>
          <p:cNvSpPr txBox="1">
            <a:spLocks/>
          </p:cNvSpPr>
          <p:nvPr/>
        </p:nvSpPr>
        <p:spPr>
          <a:xfrm>
            <a:off x="794658" y="517526"/>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a:t>5. LES MOYENS DE PAIEMENT</a:t>
            </a:r>
          </a:p>
        </p:txBody>
      </p:sp>
      <p:sp>
        <p:nvSpPr>
          <p:cNvPr id="2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grpSp>
        <p:nvGrpSpPr>
          <p:cNvPr id="2" name="Groupe 1"/>
          <p:cNvGrpSpPr/>
          <p:nvPr/>
        </p:nvGrpSpPr>
        <p:grpSpPr>
          <a:xfrm>
            <a:off x="5525756" y="1336235"/>
            <a:ext cx="6294870" cy="523216"/>
            <a:chOff x="953165" y="1392454"/>
            <a:chExt cx="10774558" cy="505196"/>
          </a:xfrm>
        </p:grpSpPr>
        <p:sp>
          <p:nvSpPr>
            <p:cNvPr id="27"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Quels sont les signes de sécurité ?</a:t>
              </a:r>
              <a:endParaRPr sz="2200" dirty="0">
                <a:solidFill>
                  <a:srgbClr val="C92360"/>
                </a:solidFill>
                <a:latin typeface="Arial" panose="020B0604020202020204" pitchFamily="34" charset="0"/>
                <a:cs typeface="Arial" panose="020B0604020202020204" pitchFamily="34" charset="0"/>
              </a:endParaRPr>
            </a:p>
          </p:txBody>
        </p:sp>
        <p:sp>
          <p:nvSpPr>
            <p:cNvPr id="32" name="Rectangle à coins arrondis 31"/>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5517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18" grpId="0"/>
      <p:bldP spid="16"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28</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8" name="ZoneTexte 7"/>
          <p:cNvSpPr txBox="1"/>
          <p:nvPr/>
        </p:nvSpPr>
        <p:spPr>
          <a:xfrm>
            <a:off x="1883758" y="2224759"/>
            <a:ext cx="2660577"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Puce électronique</a:t>
            </a:r>
          </a:p>
        </p:txBody>
      </p:sp>
      <p:sp>
        <p:nvSpPr>
          <p:cNvPr id="9" name="ZoneTexte 8"/>
          <p:cNvSpPr txBox="1"/>
          <p:nvPr/>
        </p:nvSpPr>
        <p:spPr>
          <a:xfrm>
            <a:off x="4839567" y="2225541"/>
            <a:ext cx="2407016"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Numéro de carte</a:t>
            </a:r>
          </a:p>
        </p:txBody>
      </p:sp>
      <p:sp>
        <p:nvSpPr>
          <p:cNvPr id="10" name="ZoneTexte 9"/>
          <p:cNvSpPr txBox="1"/>
          <p:nvPr/>
        </p:nvSpPr>
        <p:spPr>
          <a:xfrm>
            <a:off x="4411798" y="5423610"/>
            <a:ext cx="2681623"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Date d’expiration</a:t>
            </a:r>
          </a:p>
        </p:txBody>
      </p:sp>
      <p:sp>
        <p:nvSpPr>
          <p:cNvPr id="11" name="ZoneTexte 10"/>
          <p:cNvSpPr txBox="1"/>
          <p:nvPr/>
        </p:nvSpPr>
        <p:spPr>
          <a:xfrm>
            <a:off x="7551848" y="5388574"/>
            <a:ext cx="3283261" cy="707882"/>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Signature </a:t>
            </a:r>
          </a:p>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et cryptogramme visuel</a:t>
            </a:r>
            <a:endParaRPr kumimoji="0" lang="fr-FR" sz="24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17" name="ZoneTexte 16"/>
          <p:cNvSpPr txBox="1"/>
          <p:nvPr/>
        </p:nvSpPr>
        <p:spPr>
          <a:xfrm>
            <a:off x="1691116" y="5767982"/>
            <a:ext cx="2200843" cy="40010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Nom du titulaire</a:t>
            </a:r>
            <a:endParaRPr kumimoji="0" lang="fr-FR"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6" name="Espace réservé du texte 3"/>
          <p:cNvSpPr txBox="1"/>
          <p:nvPr/>
        </p:nvSpPr>
        <p:spPr>
          <a:xfrm>
            <a:off x="1658989" y="1304585"/>
            <a:ext cx="3059217" cy="523216"/>
          </a:xfrm>
          <a:prstGeom prst="rect">
            <a:avLst/>
          </a:prstGeom>
          <a:ln w="12700">
            <a:solidFill>
              <a:srgbClr val="C92360"/>
            </a:solidFill>
            <a:prstDash val="sys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CA2260"/>
                </a:solidFill>
                <a:latin typeface="Arial"/>
                <a:ea typeface="Arial"/>
                <a:cs typeface="Arial"/>
                <a:sym typeface="Arial"/>
              </a:defRPr>
            </a:pPr>
            <a:r>
              <a:rPr sz="2800" dirty="0">
                <a:solidFill>
                  <a:srgbClr val="C92360"/>
                </a:solidFill>
                <a:latin typeface="Arial" panose="020B0604020202020204" pitchFamily="34" charset="0"/>
                <a:cs typeface="Arial" panose="020B0604020202020204" pitchFamily="34" charset="0"/>
              </a:rPr>
              <a:t>La carte </a:t>
            </a:r>
            <a:r>
              <a:rPr lang="en-US" sz="2800" noProof="1">
                <a:solidFill>
                  <a:srgbClr val="C92360"/>
                </a:solidFill>
                <a:latin typeface="Arial" panose="020B0604020202020204" pitchFamily="34" charset="0"/>
                <a:cs typeface="Arial" panose="020B0604020202020204" pitchFamily="34" charset="0"/>
              </a:rPr>
              <a:t>bancaire</a:t>
            </a:r>
            <a:endParaRPr sz="2800" dirty="0">
              <a:solidFill>
                <a:srgbClr val="C92360"/>
              </a:solidFill>
              <a:latin typeface="Arial" panose="020B0604020202020204" pitchFamily="34" charset="0"/>
              <a:cs typeface="Arial" panose="020B0604020202020204" pitchFamily="34" charset="0"/>
            </a:endParaRPr>
          </a:p>
        </p:txBody>
      </p:sp>
      <p:grpSp>
        <p:nvGrpSpPr>
          <p:cNvPr id="41" name="Groupe 40"/>
          <p:cNvGrpSpPr/>
          <p:nvPr/>
        </p:nvGrpSpPr>
        <p:grpSpPr>
          <a:xfrm>
            <a:off x="1658989" y="2645675"/>
            <a:ext cx="9472596" cy="3096840"/>
            <a:chOff x="1481720" y="2641872"/>
            <a:chExt cx="9472596" cy="3096840"/>
          </a:xfrm>
        </p:grpSpPr>
        <p:grpSp>
          <p:nvGrpSpPr>
            <p:cNvPr id="28" name="Groupe 27"/>
            <p:cNvGrpSpPr/>
            <p:nvPr/>
          </p:nvGrpSpPr>
          <p:grpSpPr>
            <a:xfrm>
              <a:off x="1481720" y="2822030"/>
              <a:ext cx="9472596" cy="2397123"/>
              <a:chOff x="1143000" y="1980762"/>
              <a:chExt cx="4889185" cy="1462526"/>
            </a:xfrm>
          </p:grpSpPr>
          <p:pic>
            <p:nvPicPr>
              <p:cNvPr id="29" name="Image 28"/>
              <p:cNvPicPr>
                <a:picLocks noChangeAspect="1"/>
              </p:cNvPicPr>
              <p:nvPr/>
            </p:nvPicPr>
            <p:blipFill rotWithShape="1">
              <a:blip r:embed="rId4" cstate="print">
                <a:extLst>
                  <a:ext uri="{28A0092B-C50C-407E-A947-70E740481C1C}">
                    <a14:useLocalDpi xmlns:a14="http://schemas.microsoft.com/office/drawing/2010/main" val="0"/>
                  </a:ext>
                </a:extLst>
              </a:blip>
              <a:srcRect l="45473" t="44582" r="29319" b="932"/>
              <a:stretch/>
            </p:blipFill>
            <p:spPr>
              <a:xfrm>
                <a:off x="1143000" y="1981200"/>
                <a:ext cx="2305050" cy="1462088"/>
              </a:xfrm>
              <a:prstGeom prst="rect">
                <a:avLst/>
              </a:prstGeom>
            </p:spPr>
          </p:pic>
          <p:pic>
            <p:nvPicPr>
              <p:cNvPr id="30" name="Image 29"/>
              <p:cNvPicPr>
                <a:picLocks noChangeAspect="1"/>
              </p:cNvPicPr>
              <p:nvPr/>
            </p:nvPicPr>
            <p:blipFill rotWithShape="1">
              <a:blip r:embed="rId4" cstate="print">
                <a:extLst>
                  <a:ext uri="{28A0092B-C50C-407E-A947-70E740481C1C}">
                    <a14:useLocalDpi xmlns:a14="http://schemas.microsoft.com/office/drawing/2010/main" val="0"/>
                  </a:ext>
                </a:extLst>
              </a:blip>
              <a:srcRect l="74691" t="45647" r="101" b="-133"/>
              <a:stretch/>
            </p:blipFill>
            <p:spPr>
              <a:xfrm>
                <a:off x="3727135" y="1980762"/>
                <a:ext cx="2305050" cy="1462088"/>
              </a:xfrm>
              <a:prstGeom prst="rect">
                <a:avLst/>
              </a:prstGeom>
            </p:spPr>
          </p:pic>
        </p:grpSp>
        <p:sp>
          <p:nvSpPr>
            <p:cNvPr id="31" name="Rectangle 30"/>
            <p:cNvSpPr/>
            <p:nvPr/>
          </p:nvSpPr>
          <p:spPr>
            <a:xfrm>
              <a:off x="6703282" y="3546640"/>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2" name="Connecteur droit avec flèche 31"/>
            <p:cNvCxnSpPr/>
            <p:nvPr/>
          </p:nvCxnSpPr>
          <p:spPr>
            <a:xfrm>
              <a:off x="9185613" y="3869228"/>
              <a:ext cx="0" cy="1539668"/>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3" name="Rectangle 32"/>
            <p:cNvSpPr/>
            <p:nvPr/>
          </p:nvSpPr>
          <p:spPr>
            <a:xfrm>
              <a:off x="1668237" y="4778315"/>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4" name="Connecteur droit avec flèche 33"/>
            <p:cNvCxnSpPr/>
            <p:nvPr/>
          </p:nvCxnSpPr>
          <p:spPr>
            <a:xfrm flipH="1">
              <a:off x="1956050" y="5100902"/>
              <a:ext cx="9018" cy="637810"/>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5" name="Rectangle 34"/>
            <p:cNvSpPr/>
            <p:nvPr/>
          </p:nvSpPr>
          <p:spPr>
            <a:xfrm>
              <a:off x="2989279" y="4427294"/>
              <a:ext cx="793187" cy="351020"/>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6" name="Connecteur droit avec flèche 35"/>
            <p:cNvCxnSpPr>
              <a:stCxn id="35" idx="3"/>
            </p:cNvCxnSpPr>
            <p:nvPr/>
          </p:nvCxnSpPr>
          <p:spPr>
            <a:xfrm>
              <a:off x="3782466" y="4602805"/>
              <a:ext cx="741471" cy="755099"/>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7" name="Rectangle 36"/>
            <p:cNvSpPr/>
            <p:nvPr/>
          </p:nvSpPr>
          <p:spPr>
            <a:xfrm>
              <a:off x="1651648" y="4061704"/>
              <a:ext cx="4214158"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8" name="Connecteur droit avec flèche 37"/>
            <p:cNvCxnSpPr/>
            <p:nvPr/>
          </p:nvCxnSpPr>
          <p:spPr>
            <a:xfrm flipV="1">
              <a:off x="3325862" y="2641872"/>
              <a:ext cx="1462502" cy="1419832"/>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9" name="Rectangle 38"/>
            <p:cNvSpPr/>
            <p:nvPr/>
          </p:nvSpPr>
          <p:spPr>
            <a:xfrm>
              <a:off x="1565140" y="3346324"/>
              <a:ext cx="799857" cy="652949"/>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40" name="Connecteur droit avec flèche 39"/>
            <p:cNvCxnSpPr/>
            <p:nvPr/>
          </p:nvCxnSpPr>
          <p:spPr>
            <a:xfrm flipV="1">
              <a:off x="1863360" y="2665632"/>
              <a:ext cx="383991" cy="697217"/>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grpSp>
      <p:sp>
        <p:nvSpPr>
          <p:cNvPr id="43"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a:t>5. LES MOYENS DE PAIEMENT</a:t>
            </a:r>
          </a:p>
        </p:txBody>
      </p:sp>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grpSp>
        <p:nvGrpSpPr>
          <p:cNvPr id="42" name="Groupe 41"/>
          <p:cNvGrpSpPr/>
          <p:nvPr/>
        </p:nvGrpSpPr>
        <p:grpSpPr>
          <a:xfrm>
            <a:off x="4839567" y="1305744"/>
            <a:ext cx="6294870" cy="816930"/>
            <a:chOff x="953165" y="1392454"/>
            <a:chExt cx="10774558" cy="788794"/>
          </a:xfrm>
        </p:grpSpPr>
        <p:sp>
          <p:nvSpPr>
            <p:cNvPr id="47" name="Espace réservé du texte 4"/>
            <p:cNvSpPr txBox="1"/>
            <p:nvPr/>
          </p:nvSpPr>
          <p:spPr>
            <a:xfrm>
              <a:off x="953165" y="1438311"/>
              <a:ext cx="10769675" cy="742937"/>
            </a:xfrm>
            <a:prstGeom prst="rect">
              <a:avLst/>
            </a:prstGeom>
            <a:noFill/>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Identifier les informations présentes sur la carte</a:t>
              </a:r>
              <a:endParaRPr sz="2200" dirty="0">
                <a:solidFill>
                  <a:srgbClr val="C92360"/>
                </a:solidFill>
                <a:latin typeface="Arial" panose="020B0604020202020204" pitchFamily="34" charset="0"/>
                <a:cs typeface="Arial" panose="020B0604020202020204" pitchFamily="34" charset="0"/>
              </a:endParaRPr>
            </a:p>
          </p:txBody>
        </p:sp>
        <p:sp>
          <p:nvSpPr>
            <p:cNvPr id="48" name="Rectangle à coins arrondis 47"/>
            <p:cNvSpPr/>
            <p:nvPr/>
          </p:nvSpPr>
          <p:spPr>
            <a:xfrm>
              <a:off x="953165" y="1392454"/>
              <a:ext cx="10774558" cy="788794"/>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49" name="Rectangle 48"/>
          <p:cNvSpPr/>
          <p:nvPr/>
        </p:nvSpPr>
        <p:spPr>
          <a:xfrm>
            <a:off x="1995296" y="4848950"/>
            <a:ext cx="1964439" cy="193852"/>
          </a:xfrm>
          <a:prstGeom prst="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0299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29</a:t>
            </a:fld>
            <a:endParaRPr lang="fr-FR" dirty="0"/>
          </a:p>
        </p:txBody>
      </p:sp>
      <p:sp>
        <p:nvSpPr>
          <p:cNvPr id="9" name="Espace réservé du texte 1"/>
          <p:cNvSpPr txBox="1">
            <a:spLocks/>
          </p:cNvSpPr>
          <p:nvPr/>
        </p:nvSpPr>
        <p:spPr>
          <a:xfrm>
            <a:off x="4524615" y="1989071"/>
            <a:ext cx="7108586" cy="1323435"/>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a:ea typeface="Arial"/>
              </a:rPr>
              <a:t>Une nouvelle façon de payer :</a:t>
            </a:r>
          </a:p>
          <a:p>
            <a:pPr marL="457200" indent="-457200" defTabSz="803275">
              <a:lnSpc>
                <a:spcPct val="100000"/>
              </a:lnSpc>
              <a:spcBef>
                <a:spcPts val="0"/>
              </a:spcBef>
              <a:buSzPct val="125000"/>
              <a:buBlip>
                <a:blip r:embed="rId3"/>
              </a:buBlip>
            </a:pPr>
            <a:r>
              <a:rPr lang="fr-FR" sz="1600" dirty="0">
                <a:ea typeface="Arial"/>
              </a:rPr>
              <a:t>Avec la carte bancaire, le téléphone ou des objets connectés (montre…)</a:t>
            </a:r>
          </a:p>
          <a:p>
            <a:pPr marL="457200" indent="-457200" defTabSz="803275">
              <a:lnSpc>
                <a:spcPct val="100000"/>
              </a:lnSpc>
              <a:spcBef>
                <a:spcPts val="0"/>
              </a:spcBef>
              <a:buSzPct val="125000"/>
              <a:buBlip>
                <a:blip r:embed="rId3"/>
              </a:buBlip>
            </a:pPr>
            <a:r>
              <a:rPr lang="fr-FR" sz="1600" dirty="0">
                <a:ea typeface="Arial"/>
              </a:rPr>
              <a:t>En utilisant la technologie </a:t>
            </a:r>
            <a:r>
              <a:rPr lang="fr-FR" sz="1600" b="1" dirty="0">
                <a:ea typeface="Arial"/>
              </a:rPr>
              <a:t>Near Field Communication </a:t>
            </a:r>
            <a:r>
              <a:rPr lang="fr-FR" sz="1600" dirty="0">
                <a:ea typeface="Arial"/>
              </a:rPr>
              <a:t>(NFC)</a:t>
            </a:r>
          </a:p>
          <a:p>
            <a:pPr marL="457200" indent="-457200" defTabSz="803275">
              <a:lnSpc>
                <a:spcPct val="100000"/>
              </a:lnSpc>
              <a:spcBef>
                <a:spcPts val="0"/>
              </a:spcBef>
              <a:buSzPct val="125000"/>
              <a:buBlip>
                <a:blip r:embed="rId3"/>
              </a:buBlip>
            </a:pPr>
            <a:r>
              <a:rPr lang="fr-FR" sz="1600" dirty="0">
                <a:ea typeface="Arial"/>
              </a:rPr>
              <a:t>Avec </a:t>
            </a:r>
            <a:r>
              <a:rPr lang="fr-FR" sz="1600" b="1" dirty="0">
                <a:ea typeface="Arial"/>
              </a:rPr>
              <a:t>authentification</a:t>
            </a:r>
            <a:r>
              <a:rPr lang="fr-FR" sz="1600" dirty="0">
                <a:ea typeface="Arial"/>
              </a:rPr>
              <a:t> (code, empreinte digitale, reconnaissance faciale) pour les paiements supérieurs à 50 €</a:t>
            </a:r>
          </a:p>
        </p:txBody>
      </p:sp>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4524615" y="1601277"/>
            <a:ext cx="5296020" cy="4247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a:solidFill>
                  <a:srgbClr val="C92360"/>
                </a:solidFill>
                <a:latin typeface="Arial" panose="020B0604020202020204" pitchFamily="34" charset="0"/>
                <a:cs typeface="Arial" panose="020B0604020202020204" pitchFamily="34" charset="0"/>
              </a:rPr>
              <a:t>Qu’est-ce que le paiement sans contact ?</a:t>
            </a:r>
          </a:p>
        </p:txBody>
      </p:sp>
      <p:sp>
        <p:nvSpPr>
          <p:cNvPr id="12" name="Titre 1"/>
          <p:cNvSpPr txBox="1">
            <a:spLocks/>
          </p:cNvSpPr>
          <p:nvPr/>
        </p:nvSpPr>
        <p:spPr>
          <a:xfrm>
            <a:off x="755839" y="211088"/>
            <a:ext cx="10907484" cy="1200329"/>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a:t>5. LES MOYENS DE PAIEMENT</a:t>
            </a:r>
          </a:p>
          <a:p>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2" name="Rectangle à coins arrondis 21"/>
          <p:cNvSpPr/>
          <p:nvPr/>
        </p:nvSpPr>
        <p:spPr>
          <a:xfrm>
            <a:off x="755839" y="1358767"/>
            <a:ext cx="10877362" cy="2173103"/>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1267774" y="1809287"/>
            <a:ext cx="2378158" cy="954103"/>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lgn="ct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Le paiement sans contact</a:t>
            </a:r>
          </a:p>
        </p:txBody>
      </p:sp>
      <p:grpSp>
        <p:nvGrpSpPr>
          <p:cNvPr id="24" name="Groupe 23"/>
          <p:cNvGrpSpPr/>
          <p:nvPr/>
        </p:nvGrpSpPr>
        <p:grpSpPr>
          <a:xfrm>
            <a:off x="755839" y="3895490"/>
            <a:ext cx="5839270" cy="1844717"/>
            <a:chOff x="4143493" y="4002748"/>
            <a:chExt cx="6121650" cy="191332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493" y="4002748"/>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932327" y="4005189"/>
              <a:ext cx="5332816" cy="1910885"/>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defTabSz="803275">
                <a:spcBef>
                  <a:spcPts val="0"/>
                </a:spcBef>
                <a:buSzPct val="125000"/>
                <a:buBlip>
                  <a:blip r:embed="rId3"/>
                </a:buBlip>
              </a:pPr>
              <a:r>
                <a:rPr lang="fr-FR" sz="1800" b="1" dirty="0">
                  <a:solidFill>
                    <a:srgbClr val="213B76"/>
                  </a:solidFill>
                  <a:latin typeface="Arial" panose="020B0604020202020204" pitchFamily="34" charset="0"/>
                  <a:ea typeface="Arial"/>
                  <a:cs typeface="Arial" panose="020B0604020202020204" pitchFamily="34" charset="0"/>
                </a:rPr>
                <a:t>Protections </a:t>
              </a:r>
              <a:r>
                <a:rPr lang="fr-FR" sz="1800" b="1" u="sng" dirty="0">
                  <a:solidFill>
                    <a:srgbClr val="213B76"/>
                  </a:solidFill>
                  <a:latin typeface="Arial" panose="020B0604020202020204" pitchFamily="34" charset="0"/>
                  <a:ea typeface="Arial"/>
                  <a:cs typeface="Arial" panose="020B0604020202020204" pitchFamily="34" charset="0"/>
                </a:rPr>
                <a:t>sans</a:t>
              </a:r>
              <a:r>
                <a:rPr lang="fr-FR" sz="1800" b="1" dirty="0">
                  <a:solidFill>
                    <a:srgbClr val="213B76"/>
                  </a:solidFill>
                  <a:latin typeface="Arial" panose="020B0604020202020204" pitchFamily="34" charset="0"/>
                  <a:ea typeface="Arial"/>
                  <a:cs typeface="Arial" panose="020B0604020202020204" pitchFamily="34" charset="0"/>
                </a:rPr>
                <a:t> authentification </a:t>
              </a:r>
              <a:r>
                <a:rPr lang="fr-FR" sz="1600" dirty="0">
                  <a:solidFill>
                    <a:srgbClr val="213B76"/>
                  </a:solidFill>
                  <a:latin typeface="Arial" panose="020B0604020202020204" pitchFamily="34" charset="0"/>
                  <a:ea typeface="Arial"/>
                  <a:cs typeface="Arial" panose="020B0604020202020204" pitchFamily="34" charset="0"/>
                </a:rPr>
                <a:t>: 50 € maximum par achat + nombre d’achats et montants cumulés maximum</a:t>
              </a:r>
            </a:p>
            <a:p>
              <a:pPr marL="457200" indent="-457200" defTabSz="803275">
                <a:spcBef>
                  <a:spcPts val="0"/>
                </a:spcBef>
                <a:buSzPct val="125000"/>
                <a:buBlip>
                  <a:blip r:embed="rId3"/>
                </a:buBlip>
              </a:pPr>
              <a:endParaRPr lang="fr-FR" sz="1600" dirty="0">
                <a:solidFill>
                  <a:srgbClr val="213B76"/>
                </a:solidFill>
                <a:latin typeface="Arial" panose="020B0604020202020204" pitchFamily="34" charset="0"/>
                <a:ea typeface="Arial"/>
                <a:cs typeface="Arial" panose="020B0604020202020204" pitchFamily="34" charset="0"/>
              </a:endParaRPr>
            </a:p>
            <a:p>
              <a:pPr marL="457200" indent="-457200" defTabSz="803275">
                <a:spcBef>
                  <a:spcPts val="0"/>
                </a:spcBef>
                <a:buSzPct val="125000"/>
                <a:buBlip>
                  <a:blip r:embed="rId3"/>
                </a:buBlip>
              </a:pPr>
              <a:r>
                <a:rPr lang="fr-FR" sz="1800" b="1" dirty="0">
                  <a:solidFill>
                    <a:srgbClr val="213B76"/>
                  </a:solidFill>
                  <a:latin typeface="Arial" panose="020B0604020202020204" pitchFamily="34" charset="0"/>
                  <a:ea typeface="Arial"/>
                  <a:cs typeface="Arial" panose="020B0604020202020204" pitchFamily="34" charset="0"/>
                </a:rPr>
                <a:t>Protections </a:t>
              </a:r>
              <a:r>
                <a:rPr lang="fr-FR" sz="1800" b="1" u="sng" dirty="0">
                  <a:solidFill>
                    <a:srgbClr val="213B76"/>
                  </a:solidFill>
                  <a:latin typeface="Arial" panose="020B0604020202020204" pitchFamily="34" charset="0"/>
                  <a:ea typeface="Arial"/>
                  <a:cs typeface="Arial" panose="020B0604020202020204" pitchFamily="34" charset="0"/>
                </a:rPr>
                <a:t>avec</a:t>
              </a:r>
              <a:r>
                <a:rPr lang="fr-FR" sz="1800" b="1" dirty="0">
                  <a:solidFill>
                    <a:srgbClr val="213B76"/>
                  </a:solidFill>
                  <a:latin typeface="Arial" panose="020B0604020202020204" pitchFamily="34" charset="0"/>
                  <a:ea typeface="Arial"/>
                  <a:cs typeface="Arial" panose="020B0604020202020204" pitchFamily="34" charset="0"/>
                </a:rPr>
                <a:t> authentification </a:t>
              </a:r>
              <a:r>
                <a:rPr lang="fr-FR" sz="1800" dirty="0">
                  <a:solidFill>
                    <a:srgbClr val="213B76"/>
                  </a:solidFill>
                  <a:latin typeface="Arial" panose="020B0604020202020204" pitchFamily="34" charset="0"/>
                  <a:ea typeface="Arial"/>
                  <a:cs typeface="Arial" panose="020B0604020202020204" pitchFamily="34" charset="0"/>
                </a:rPr>
                <a:t>:</a:t>
              </a:r>
              <a:br>
                <a:rPr lang="fr-FR" sz="1800" dirty="0">
                  <a:solidFill>
                    <a:srgbClr val="213B76"/>
                  </a:solidFill>
                  <a:latin typeface="Arial" panose="020B0604020202020204" pitchFamily="34" charset="0"/>
                  <a:ea typeface="Arial"/>
                  <a:cs typeface="Arial" panose="020B0604020202020204" pitchFamily="34" charset="0"/>
                </a:rPr>
              </a:br>
              <a:r>
                <a:rPr lang="fr-FR" sz="1600" dirty="0">
                  <a:solidFill>
                    <a:srgbClr val="213B76"/>
                  </a:solidFill>
                  <a:latin typeface="Arial" panose="020B0604020202020204" pitchFamily="34" charset="0"/>
                  <a:ea typeface="Arial"/>
                  <a:cs typeface="Arial" panose="020B0604020202020204" pitchFamily="34" charset="0"/>
                </a:rPr>
                <a:t>Application des conditions prévues  pour la carte bancaire</a:t>
              </a:r>
            </a:p>
          </p:txBody>
        </p:sp>
      </p:grpSp>
      <p:sp>
        <p:nvSpPr>
          <p:cNvPr id="27" name="Espace réservé du texte 1"/>
          <p:cNvSpPr txBox="1">
            <a:spLocks/>
          </p:cNvSpPr>
          <p:nvPr/>
        </p:nvSpPr>
        <p:spPr>
          <a:xfrm>
            <a:off x="7098030" y="4109524"/>
            <a:ext cx="4535171" cy="1025663"/>
          </a:xfrm>
          <a:prstGeom prst="rect">
            <a:avLst/>
          </a:prstGeom>
          <a:ln w="38100">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a:solidFill>
                  <a:srgbClr val="C81E60"/>
                </a:solidFill>
              </a:rPr>
              <a:t>2022 : 132 milliards d’euros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24008" y="1588125"/>
            <a:ext cx="531743" cy="400946"/>
          </a:xfrm>
          <a:prstGeom prst="rect">
            <a:avLst/>
          </a:prstGeom>
        </p:spPr>
      </p:pic>
      <p:sp>
        <p:nvSpPr>
          <p:cNvPr id="16" name="Espace réservé du pied de page 4"/>
          <p:cNvSpPr>
            <a:spLocks noGrp="1"/>
          </p:cNvSpPr>
          <p:nvPr>
            <p:ph type="ftr" sz="quarter" idx="4294967295"/>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79169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3</a:t>
            </a:fld>
            <a:endParaRPr lang="fr-FR" dirty="0"/>
          </a:p>
        </p:txBody>
      </p:sp>
      <p:sp>
        <p:nvSpPr>
          <p:cNvPr id="3" name="Espace réservé du pied de page 2"/>
          <p:cNvSpPr>
            <a:spLocks noGrp="1"/>
          </p:cNvSpPr>
          <p:nvPr>
            <p:ph type="ftr" sz="quarter" idx="3"/>
          </p:nvPr>
        </p:nvSpPr>
        <p:spPr/>
        <p:txBody>
          <a:bodyPr/>
          <a:lstStyle/>
          <a:p>
            <a:r>
              <a:rPr lang="fr-FR" dirty="0"/>
              <a:t>Passeport EDUCFI – collège</a:t>
            </a:r>
          </a:p>
        </p:txBody>
      </p:sp>
      <p:sp>
        <p:nvSpPr>
          <p:cNvPr id="7" name="Rectangle 6"/>
          <p:cNvSpPr/>
          <p:nvPr/>
        </p:nvSpPr>
        <p:spPr>
          <a:xfrm>
            <a:off x="3655511" y="2358856"/>
            <a:ext cx="5143623" cy="2431435"/>
          </a:xfrm>
          <a:prstGeom prst="rect">
            <a:avLst/>
          </a:prstGeom>
          <a:solidFill>
            <a:srgbClr val="F2F2F2"/>
          </a:solidFill>
          <a:ln w="38100">
            <a:solidFill>
              <a:srgbClr val="213B76"/>
            </a:solidFill>
          </a:ln>
        </p:spPr>
        <p:txBody>
          <a:bodyPr wrap="square">
            <a:spAutoFit/>
          </a:bodyPr>
          <a:lstStyle/>
          <a:p>
            <a:pPr lvl="0" algn="ctr" hangingPunct="1"/>
            <a:endParaRPr lang="fr-FR" sz="2800" b="1" dirty="0">
              <a:solidFill>
                <a:srgbClr val="213B76"/>
              </a:solidFill>
              <a:latin typeface="Arial" panose="020B0604020202020204" pitchFamily="34" charset="0"/>
            </a:endParaRPr>
          </a:p>
          <a:p>
            <a:pPr lvl="0" algn="ctr" hangingPunct="1"/>
            <a:endParaRPr lang="fr-FR" sz="2000" b="1" dirty="0">
              <a:solidFill>
                <a:srgbClr val="213B76"/>
              </a:solidFill>
              <a:latin typeface="Arial" panose="020B0604020202020204" pitchFamily="34" charset="0"/>
            </a:endParaRPr>
          </a:p>
          <a:p>
            <a:pPr lvl="0" algn="ctr" hangingPunct="1"/>
            <a:r>
              <a:rPr lang="fr-FR" sz="2800" b="1" dirty="0">
                <a:solidFill>
                  <a:srgbClr val="213B76"/>
                </a:solidFill>
                <a:latin typeface="Arial" panose="020B0604020202020204" pitchFamily="34" charset="0"/>
              </a:rPr>
              <a:t>ÉDUCATION BUDGÉTAIRE</a:t>
            </a:r>
          </a:p>
          <a:p>
            <a:pPr lvl="0" algn="ctr" hangingPunct="1"/>
            <a:r>
              <a:rPr lang="fr-FR" sz="2800" b="1" dirty="0">
                <a:solidFill>
                  <a:srgbClr val="213B76"/>
                </a:solidFill>
                <a:latin typeface="Arial" panose="020B0604020202020204" pitchFamily="34" charset="0"/>
              </a:rPr>
              <a:t> ET COMPTE BANCAIRE</a:t>
            </a:r>
          </a:p>
          <a:p>
            <a:pPr lvl="0" algn="ctr" hangingPunct="1"/>
            <a:endParaRPr lang="fr-FR" sz="2400" b="1" dirty="0">
              <a:solidFill>
                <a:srgbClr val="213B76"/>
              </a:solidFill>
              <a:latin typeface="Arial" panose="020B0604020202020204" pitchFamily="34" charset="0"/>
            </a:endParaRPr>
          </a:p>
          <a:p>
            <a:pPr lvl="0" algn="ctr" hangingPunct="1"/>
            <a:endParaRPr lang="fr-FR" sz="2400" b="1" dirty="0">
              <a:solidFill>
                <a:srgbClr val="213B76"/>
              </a:solidFill>
              <a:latin typeface="Arial" panose="020B0604020202020204" pitchFamily="34" charset="0"/>
            </a:endParaRPr>
          </a:p>
        </p:txBody>
      </p:sp>
      <p:sp>
        <p:nvSpPr>
          <p:cNvPr id="8" name="Titre 1"/>
          <p:cNvSpPr txBox="1">
            <a:spLocks/>
          </p:cNvSpPr>
          <p:nvPr/>
        </p:nvSpPr>
        <p:spPr>
          <a:xfrm>
            <a:off x="68094" y="923392"/>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a:t>PREMIÈRE PARTIE</a:t>
            </a:r>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4122" y="2358856"/>
            <a:ext cx="740496" cy="970784"/>
          </a:xfrm>
          <a:prstGeom prst="rect">
            <a:avLst/>
          </a:prstGeom>
        </p:spPr>
      </p:pic>
      <p:pic>
        <p:nvPicPr>
          <p:cNvPr id="10"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0027" y="3835847"/>
            <a:ext cx="1028872" cy="1028872"/>
          </a:xfrm>
          <a:prstGeom prst="rect">
            <a:avLst/>
          </a:prstGeom>
        </p:spPr>
      </p:pic>
    </p:spTree>
    <p:extLst>
      <p:ext uri="{BB962C8B-B14F-4D97-AF65-F5344CB8AC3E}">
        <p14:creationId xmlns:p14="http://schemas.microsoft.com/office/powerpoint/2010/main" val="27964950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30</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6" name="Rectangle à coins arrondis 5"/>
          <p:cNvSpPr/>
          <p:nvPr/>
        </p:nvSpPr>
        <p:spPr>
          <a:xfrm>
            <a:off x="755839" y="1272814"/>
            <a:ext cx="10877362" cy="2675208"/>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0" name="Groupe 9"/>
          <p:cNvGrpSpPr/>
          <p:nvPr/>
        </p:nvGrpSpPr>
        <p:grpSpPr>
          <a:xfrm>
            <a:off x="755839" y="4522904"/>
            <a:ext cx="4212401" cy="1292059"/>
            <a:chOff x="1068527" y="4758341"/>
            <a:chExt cx="3961398" cy="1292059"/>
          </a:xfrm>
        </p:grpSpPr>
        <p:sp>
          <p:nvSpPr>
            <p:cNvPr id="8" name="ZoneTexte 7"/>
            <p:cNvSpPr txBox="1"/>
            <p:nvPr/>
          </p:nvSpPr>
          <p:spPr>
            <a:xfrm>
              <a:off x="1410775" y="5019651"/>
              <a:ext cx="3202497" cy="800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Exercice :</a:t>
              </a:r>
            </a:p>
            <a:p>
              <a:pPr algn="ctr" hangingPunct="0"/>
              <a:r>
                <a:rPr lang="fr-FR" sz="2200" dirty="0">
                  <a:solidFill>
                    <a:srgbClr val="E06F17"/>
                  </a:solidFill>
                  <a:latin typeface="Arial" panose="020B0604020202020204" pitchFamily="34" charset="0"/>
                  <a:cs typeface="Arial" panose="020B0604020202020204" pitchFamily="34" charset="0"/>
                  <a:sym typeface="Helvetica"/>
                </a:rPr>
                <a:t>Bien remplir un chèque !</a:t>
              </a:r>
            </a:p>
          </p:txBody>
        </p:sp>
        <p:sp>
          <p:nvSpPr>
            <p:cNvPr id="9" name="Rectangle à coins arrondis 8"/>
            <p:cNvSpPr/>
            <p:nvPr/>
          </p:nvSpPr>
          <p:spPr>
            <a:xfrm>
              <a:off x="1068527" y="4758341"/>
              <a:ext cx="3961398" cy="1292059"/>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3" name="Espace réservé du texte 3"/>
          <p:cNvSpPr txBox="1"/>
          <p:nvPr/>
        </p:nvSpPr>
        <p:spPr>
          <a:xfrm>
            <a:off x="867963" y="2224962"/>
            <a:ext cx="1994076" cy="523216"/>
          </a:xfrm>
          <a:prstGeom prst="rect">
            <a:avLst/>
          </a:prstGeom>
          <a:ln w="12700">
            <a:solidFill>
              <a:srgbClr val="C92360"/>
            </a:solidFill>
            <a:prstDash val="dash"/>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chèque</a:t>
            </a:r>
          </a:p>
        </p:txBody>
      </p:sp>
      <p:sp>
        <p:nvSpPr>
          <p:cNvPr id="14" name="Les banques"/>
          <p:cNvSpPr txBox="1"/>
          <p:nvPr/>
        </p:nvSpPr>
        <p:spPr>
          <a:xfrm>
            <a:off x="3767481" y="1917185"/>
            <a:ext cx="7423032" cy="8309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lgn="l">
              <a:lnSpc>
                <a:spcPct val="120000"/>
              </a:lnSpc>
              <a:spcBef>
                <a:spcPts val="0"/>
              </a:spcBef>
              <a:defRPr sz="2000" b="1">
                <a:solidFill>
                  <a:srgbClr val="002060"/>
                </a:solidFill>
                <a:latin typeface="Arial"/>
                <a:ea typeface="Arial"/>
                <a:cs typeface="Arial"/>
                <a:sym typeface="Arial"/>
              </a:defRPr>
            </a:pPr>
            <a:r>
              <a:rPr lang="fr-FR" b="0" dirty="0">
                <a:solidFill>
                  <a:srgbClr val="213B76"/>
                </a:solidFill>
                <a:latin typeface="Arial" panose="020B0604020202020204" pitchFamily="34" charset="0"/>
                <a:cs typeface="Arial" panose="020B0604020202020204" pitchFamily="34" charset="0"/>
              </a:rPr>
              <a:t>C’est donner par écrit l’ordre à sa banque de payer une somme à un bénéficiaire</a:t>
            </a:r>
          </a:p>
        </p:txBody>
      </p:sp>
      <p:sp>
        <p:nvSpPr>
          <p:cNvPr id="15" name="ZoneTexte 14"/>
          <p:cNvSpPr txBox="1"/>
          <p:nvPr/>
        </p:nvSpPr>
        <p:spPr>
          <a:xfrm>
            <a:off x="3767481" y="3428244"/>
            <a:ext cx="1618851" cy="400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2000" dirty="0">
                <a:solidFill>
                  <a:srgbClr val="213B76"/>
                </a:solidFill>
                <a:latin typeface="Arial" panose="020B0604020202020204" pitchFamily="34" charset="0"/>
                <a:ea typeface="Arial"/>
                <a:cs typeface="Arial" panose="020B0604020202020204" pitchFamily="34" charset="0"/>
                <a:sym typeface="Arial"/>
              </a:rPr>
              <a:t>Les banques</a:t>
            </a:r>
          </a:p>
        </p:txBody>
      </p:sp>
      <p:grpSp>
        <p:nvGrpSpPr>
          <p:cNvPr id="22" name="Groupe 21"/>
          <p:cNvGrpSpPr/>
          <p:nvPr/>
        </p:nvGrpSpPr>
        <p:grpSpPr>
          <a:xfrm>
            <a:off x="3151012" y="1542736"/>
            <a:ext cx="6680729" cy="430883"/>
            <a:chOff x="3151012" y="1542736"/>
            <a:chExt cx="6680729" cy="430883"/>
          </a:xfrm>
        </p:grpSpPr>
        <p:sp>
          <p:nvSpPr>
            <p:cNvPr id="17" name="Groupe">
              <a:extLst>
                <a:ext uri="{FF2B5EF4-FFF2-40B4-BE49-F238E27FC236}">
                  <a16:creationId xmlns:a16="http://schemas.microsoft.com/office/drawing/2014/main" id="{C1B38FED-DC58-3AB0-9F5C-EB46BF020136}"/>
                </a:ext>
              </a:extLst>
            </p:cNvPr>
            <p:cNvSpPr txBox="1"/>
            <p:nvPr/>
          </p:nvSpPr>
          <p:spPr>
            <a:xfrm>
              <a:off x="3767481" y="1542736"/>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Qu’est-ce que « faire un chèque » ?</a:t>
              </a:r>
            </a:p>
          </p:txBody>
        </p:sp>
        <p:pic>
          <p:nvPicPr>
            <p:cNvPr id="20" name="Imag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1542736"/>
              <a:ext cx="531743" cy="400946"/>
            </a:xfrm>
            <a:prstGeom prst="rect">
              <a:avLst/>
            </a:prstGeom>
          </p:spPr>
        </p:pic>
      </p:grpSp>
      <p:grpSp>
        <p:nvGrpSpPr>
          <p:cNvPr id="23" name="Groupe 22"/>
          <p:cNvGrpSpPr/>
          <p:nvPr/>
        </p:nvGrpSpPr>
        <p:grpSpPr>
          <a:xfrm>
            <a:off x="3151012" y="2991291"/>
            <a:ext cx="6680729" cy="430883"/>
            <a:chOff x="3151012" y="2991291"/>
            <a:chExt cx="6680729" cy="430883"/>
          </a:xfrm>
        </p:grpSpPr>
        <p:sp>
          <p:nvSpPr>
            <p:cNvPr id="16" name="Groupe"/>
            <p:cNvSpPr txBox="1"/>
            <p:nvPr/>
          </p:nvSpPr>
          <p:spPr>
            <a:xfrm>
              <a:off x="3767481" y="2991291"/>
              <a:ext cx="6064260" cy="4308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Qui fournit les carnets de chèques ?</a:t>
              </a:r>
            </a:p>
          </p:txBody>
        </p:sp>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2991291"/>
              <a:ext cx="531743" cy="400946"/>
            </a:xfrm>
            <a:prstGeom prst="rect">
              <a:avLst/>
            </a:prstGeom>
          </p:spPr>
        </p:pic>
      </p:grpSp>
      <p:pic>
        <p:nvPicPr>
          <p:cNvPr id="24" name="Image 2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4759" y="4189756"/>
            <a:ext cx="6408442" cy="2136831"/>
          </a:xfrm>
          <a:prstGeom prst="rect">
            <a:avLst/>
          </a:prstGeom>
        </p:spPr>
      </p:pic>
      <p:sp>
        <p:nvSpPr>
          <p:cNvPr id="25" name="ZoneTexte 24"/>
          <p:cNvSpPr txBox="1"/>
          <p:nvPr/>
        </p:nvSpPr>
        <p:spPr>
          <a:xfrm>
            <a:off x="6535937" y="4670834"/>
            <a:ext cx="2801404" cy="276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200" b="1" i="0" u="none" strike="noStrike" cap="none" spc="0" normalizeH="0" baseline="0" dirty="0">
                <a:ln>
                  <a:noFill/>
                </a:ln>
                <a:solidFill>
                  <a:srgbClr val="000000"/>
                </a:solidFill>
                <a:effectLst/>
                <a:uFillTx/>
                <a:latin typeface="Indie Flower" panose="02000000000000000000" pitchFamily="2" charset="0"/>
                <a:sym typeface="Helvetica"/>
              </a:rPr>
              <a:t>Quarante</a:t>
            </a:r>
            <a:r>
              <a:rPr lang="fr-FR" sz="1200" b="1" dirty="0">
                <a:latin typeface="Indie Flower" panose="02000000000000000000" pitchFamily="2" charset="0"/>
              </a:rPr>
              <a:t>-cinq euros et cinquante centimes</a:t>
            </a:r>
            <a:endParaRPr kumimoji="0" lang="fr-FR" sz="12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6" name="ZoneTexte 25"/>
          <p:cNvSpPr txBox="1"/>
          <p:nvPr/>
        </p:nvSpPr>
        <p:spPr>
          <a:xfrm>
            <a:off x="10044397" y="4925966"/>
            <a:ext cx="1422821"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a:ln>
                  <a:noFill/>
                </a:ln>
                <a:solidFill>
                  <a:srgbClr val="000000"/>
                </a:solidFill>
                <a:effectLst/>
                <a:uFillTx/>
                <a:latin typeface="Indie Flower" panose="02000000000000000000" pitchFamily="2" charset="0"/>
                <a:sym typeface="Helvetica"/>
              </a:rPr>
              <a:t>---</a:t>
            </a:r>
            <a:r>
              <a:rPr kumimoji="0" lang="fr-FR" sz="1600" b="1" i="0" u="none" strike="noStrike" cap="none" spc="0" normalizeH="0" dirty="0">
                <a:ln>
                  <a:noFill/>
                </a:ln>
                <a:solidFill>
                  <a:srgbClr val="000000"/>
                </a:solidFill>
                <a:effectLst/>
                <a:uFillTx/>
                <a:latin typeface="Indie Flower" panose="02000000000000000000" pitchFamily="2" charset="0"/>
                <a:sym typeface="Helvetica"/>
              </a:rPr>
              <a:t> </a:t>
            </a:r>
            <a:r>
              <a:rPr kumimoji="0" lang="fr-FR" sz="1600" b="1" i="0" u="none" strike="noStrike" cap="none" spc="0" normalizeH="0" baseline="0" dirty="0">
                <a:ln>
                  <a:noFill/>
                </a:ln>
                <a:solidFill>
                  <a:srgbClr val="000000"/>
                </a:solidFill>
                <a:effectLst/>
                <a:uFillTx/>
                <a:latin typeface="Indie Flower" panose="02000000000000000000" pitchFamily="2" charset="0"/>
                <a:sym typeface="Helvetica"/>
              </a:rPr>
              <a:t>45,50 € --- </a:t>
            </a:r>
          </a:p>
        </p:txBody>
      </p:sp>
      <p:sp>
        <p:nvSpPr>
          <p:cNvPr id="27" name="ZoneTexte 26"/>
          <p:cNvSpPr txBox="1"/>
          <p:nvPr/>
        </p:nvSpPr>
        <p:spPr>
          <a:xfrm>
            <a:off x="5379478" y="4836644"/>
            <a:ext cx="381129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a:ln>
                  <a:noFill/>
                </a:ln>
                <a:solidFill>
                  <a:srgbClr val="000000"/>
                </a:solidFill>
                <a:effectLst/>
                <a:uFillTx/>
                <a:latin typeface="Vivaldi" panose="03020602050506090804" pitchFamily="66" charset="0"/>
                <a:sym typeface="Helvetica"/>
              </a:rPr>
              <a:t>--------------------------------------------------------------------------------------------------------------------</a:t>
            </a:r>
          </a:p>
        </p:txBody>
      </p:sp>
      <p:sp>
        <p:nvSpPr>
          <p:cNvPr id="28" name="ZoneTexte 27"/>
          <p:cNvSpPr txBox="1"/>
          <p:nvPr/>
        </p:nvSpPr>
        <p:spPr>
          <a:xfrm>
            <a:off x="6118901" y="5104286"/>
            <a:ext cx="1143899"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a:ln>
                  <a:noFill/>
                </a:ln>
                <a:solidFill>
                  <a:srgbClr val="000000"/>
                </a:solidFill>
                <a:effectLst/>
                <a:uFillTx/>
                <a:latin typeface="Indie Flower" panose="02000000000000000000" pitchFamily="2" charset="0"/>
                <a:sym typeface="Helvetica"/>
              </a:rPr>
              <a:t>Jade Orlargent</a:t>
            </a:r>
          </a:p>
        </p:txBody>
      </p:sp>
      <p:sp>
        <p:nvSpPr>
          <p:cNvPr id="29" name="ZoneTexte 28"/>
          <p:cNvSpPr txBox="1"/>
          <p:nvPr/>
        </p:nvSpPr>
        <p:spPr>
          <a:xfrm>
            <a:off x="8555446" y="5416928"/>
            <a:ext cx="531552"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a:ln>
                  <a:noFill/>
                </a:ln>
                <a:solidFill>
                  <a:srgbClr val="000000"/>
                </a:solidFill>
                <a:effectLst/>
                <a:uFillTx/>
                <a:latin typeface="Indie Flower" panose="02000000000000000000" pitchFamily="2" charset="0"/>
                <a:sym typeface="Helvetica"/>
              </a:rPr>
              <a:t>Paris</a:t>
            </a:r>
          </a:p>
        </p:txBody>
      </p:sp>
      <p:sp>
        <p:nvSpPr>
          <p:cNvPr id="30" name="ZoneTexte 29"/>
          <p:cNvSpPr txBox="1"/>
          <p:nvPr/>
        </p:nvSpPr>
        <p:spPr>
          <a:xfrm>
            <a:off x="10258054" y="5416927"/>
            <a:ext cx="91787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a:ln>
                  <a:noFill/>
                </a:ln>
                <a:solidFill>
                  <a:srgbClr val="000000"/>
                </a:solidFill>
                <a:effectLst/>
                <a:uFillTx/>
                <a:latin typeface="Indie Flower" panose="02000000000000000000" pitchFamily="2" charset="0"/>
                <a:sym typeface="Helvetica"/>
              </a:rPr>
              <a:t>29/01/2024</a:t>
            </a:r>
          </a:p>
        </p:txBody>
      </p:sp>
      <p:pic>
        <p:nvPicPr>
          <p:cNvPr id="31" name="Image 30"/>
          <p:cNvPicPr>
            <a:picLocks noChangeAspect="1"/>
          </p:cNvPicPr>
          <p:nvPr/>
        </p:nvPicPr>
        <p:blipFill>
          <a:blip r:embed="rId6">
            <a:clrChange>
              <a:clrFrom>
                <a:srgbClr val="FEFEFE"/>
              </a:clrFrom>
              <a:clrTo>
                <a:srgbClr val="FEFEFE">
                  <a:alpha val="0"/>
                </a:srgbClr>
              </a:clrTo>
            </a:clrChange>
            <a:duotone>
              <a:prstClr val="black"/>
              <a:schemeClr val="tx2">
                <a:tint val="45000"/>
                <a:satMod val="400000"/>
              </a:schemeClr>
            </a:duotone>
          </a:blip>
          <a:stretch>
            <a:fillRect/>
          </a:stretch>
        </p:blipFill>
        <p:spPr>
          <a:xfrm>
            <a:off x="9162308" y="5594717"/>
            <a:ext cx="1942052" cy="584194"/>
          </a:xfrm>
          <a:prstGeom prst="rect">
            <a:avLst/>
          </a:prstGeom>
        </p:spPr>
      </p:pic>
      <p:sp>
        <p:nvSpPr>
          <p:cNvPr id="3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a:t>5. LES MOYENS DE PAIEMENT</a:t>
            </a:r>
          </a:p>
        </p:txBody>
      </p:sp>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07611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5" grpId="0"/>
      <p:bldP spid="26" grpId="0"/>
      <p:bldP spid="27" grpId="0"/>
      <p:bldP spid="28" grpId="0"/>
      <p:bldP spid="29" grpId="0"/>
      <p:bldP spid="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31</a:t>
            </a:fld>
            <a:endParaRPr lang="fr-FR" dirty="0"/>
          </a:p>
        </p:txBody>
      </p:sp>
      <p:sp>
        <p:nvSpPr>
          <p:cNvPr id="9" name="Espace réservé du texte 1"/>
          <p:cNvSpPr txBox="1">
            <a:spLocks/>
          </p:cNvSpPr>
          <p:nvPr/>
        </p:nvSpPr>
        <p:spPr>
          <a:xfrm>
            <a:off x="1804381" y="2100004"/>
            <a:ext cx="6120680" cy="3785648"/>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250000"/>
              </a:lnSpc>
              <a:spcBef>
                <a:spcPts val="0"/>
              </a:spcBef>
              <a:buSzPct val="125000"/>
              <a:buFont typeface="Arial" panose="020B0604020202020204" pitchFamily="34" charset="0"/>
              <a:buBlip>
                <a:blip r:embed="rId3"/>
              </a:buBlip>
            </a:pPr>
            <a:r>
              <a:rPr lang="fr-FR" sz="2400" dirty="0">
                <a:ea typeface="Arial"/>
              </a:rPr>
              <a:t>Lors de retraits au distributeur</a:t>
            </a:r>
          </a:p>
          <a:p>
            <a:pPr marL="457200" indent="-457200" defTabSz="803275">
              <a:lnSpc>
                <a:spcPct val="250000"/>
              </a:lnSpc>
              <a:spcBef>
                <a:spcPts val="0"/>
              </a:spcBef>
              <a:buSzPct val="125000"/>
              <a:buFont typeface="Arial" panose="020B0604020202020204" pitchFamily="34" charset="0"/>
              <a:buBlip>
                <a:blip r:embed="rId3"/>
              </a:buBlip>
            </a:pPr>
            <a:r>
              <a:rPr lang="fr-FR" sz="2400" dirty="0">
                <a:ea typeface="Arial"/>
              </a:rPr>
              <a:t>En cas d’utilisation d’une carte bancaire</a:t>
            </a:r>
          </a:p>
          <a:p>
            <a:pPr marL="457200" indent="-457200" defTabSz="803275">
              <a:lnSpc>
                <a:spcPct val="250000"/>
              </a:lnSpc>
              <a:spcBef>
                <a:spcPts val="0"/>
              </a:spcBef>
              <a:buSzPct val="125000"/>
              <a:buFont typeface="Arial" panose="020B0604020202020204" pitchFamily="34" charset="0"/>
              <a:buBlip>
                <a:blip r:embed="rId3"/>
              </a:buBlip>
            </a:pPr>
            <a:r>
              <a:rPr lang="fr-FR" sz="2400" dirty="0">
                <a:ea typeface="Arial"/>
              </a:rPr>
              <a:t>Lors d’achats en ligne</a:t>
            </a:r>
          </a:p>
          <a:p>
            <a:pPr marL="457200" indent="-457200" defTabSz="803275">
              <a:lnSpc>
                <a:spcPct val="250000"/>
              </a:lnSpc>
              <a:spcBef>
                <a:spcPts val="0"/>
              </a:spcBef>
              <a:buSzPct val="125000"/>
              <a:buFont typeface="Arial" panose="020B0604020202020204" pitchFamily="34" charset="0"/>
              <a:buBlip>
                <a:blip r:embed="rId3"/>
              </a:buBlip>
            </a:pPr>
            <a:r>
              <a:rPr lang="fr-FR" sz="2400" dirty="0">
                <a:ea typeface="Arial"/>
              </a:rPr>
              <a:t>En cas de paiement par chèque</a:t>
            </a:r>
          </a:p>
        </p:txBody>
      </p:sp>
      <p:grpSp>
        <p:nvGrpSpPr>
          <p:cNvPr id="15" name="Groupe 14"/>
          <p:cNvGrpSpPr/>
          <p:nvPr/>
        </p:nvGrpSpPr>
        <p:grpSpPr>
          <a:xfrm>
            <a:off x="746929" y="1435466"/>
            <a:ext cx="10515599" cy="664538"/>
            <a:chOff x="867250" y="1459656"/>
            <a:chExt cx="10515599" cy="664538"/>
          </a:xfrm>
        </p:grpSpPr>
        <p:sp>
          <p:nvSpPr>
            <p:cNvPr id="10" name="Que peux-tu faire avec cet argent ?">
              <a:extLst>
                <a:ext uri="{FF2B5EF4-FFF2-40B4-BE49-F238E27FC236}">
                  <a16:creationId xmlns:a16="http://schemas.microsoft.com/office/drawing/2014/main" id="{21A22B0C-228D-1A2E-DAC4-540D78ABB711}"/>
                </a:ext>
              </a:extLst>
            </p:cNvPr>
            <p:cNvSpPr txBox="1"/>
            <p:nvPr/>
          </p:nvSpPr>
          <p:spPr>
            <a:xfrm>
              <a:off x="1924702" y="1514800"/>
              <a:ext cx="9458147" cy="6093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2800" dirty="0">
                  <a:solidFill>
                    <a:srgbClr val="C92360"/>
                  </a:solidFill>
                  <a:latin typeface="Arial" panose="020B0604020202020204" pitchFamily="34" charset="0"/>
                  <a:cs typeface="Arial" panose="020B0604020202020204" pitchFamily="34" charset="0"/>
                </a:rPr>
                <a:t>Quelles précautions pour limiter les fraudes ?</a:t>
              </a:r>
            </a:p>
          </p:txBody>
        </p:sp>
        <p:pic>
          <p:nvPicPr>
            <p:cNvPr id="11" name="Espace réservé du contenu 5">
              <a:extLst>
                <a:ext uri="{FF2B5EF4-FFF2-40B4-BE49-F238E27FC236}">
                  <a16:creationId xmlns:a16="http://schemas.microsoft.com/office/drawing/2014/main" id="{33FD8C5A-3778-1834-D9A1-C968E449DE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250" y="1459656"/>
              <a:ext cx="882960" cy="662220"/>
            </a:xfrm>
            <a:prstGeom prst="rect">
              <a:avLst/>
            </a:prstGeom>
          </p:spPr>
        </p:pic>
      </p:gr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a:t>5. LES MOYENS DE PAIEMENT</a:t>
            </a:r>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14" name="Image 13">
            <a:hlinkClick r:id="" action="ppaction://noaction"/>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9631679" y="4917390"/>
            <a:ext cx="1659405" cy="1257576"/>
          </a:xfrm>
          <a:prstGeom prst="rect">
            <a:avLst/>
          </a:prstGeom>
        </p:spPr>
      </p:pic>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17" name="Bouton d'action : Accueil 16">
            <a:hlinkClick r:id="rId7" action="ppaction://hlinksldjump" highlightClick="1"/>
          </p:cNvPr>
          <p:cNvSpPr/>
          <p:nvPr/>
        </p:nvSpPr>
        <p:spPr>
          <a:xfrm>
            <a:off x="351654" y="5726321"/>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8266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32</a:t>
            </a:fld>
            <a:endParaRPr lang="fr-FR" dirty="0"/>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
        <p:nvSpPr>
          <p:cNvPr id="21" name="Rectangle 20"/>
          <p:cNvSpPr/>
          <p:nvPr/>
        </p:nvSpPr>
        <p:spPr>
          <a:xfrm>
            <a:off x="2527824" y="1260736"/>
            <a:ext cx="7136352"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6 : LES ARNAQUES</a:t>
            </a:r>
          </a:p>
        </p:txBody>
      </p:sp>
      <p:pic>
        <p:nvPicPr>
          <p:cNvPr id="16" name="Image 15">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466456"/>
            <a:ext cx="1660852" cy="1660852"/>
          </a:xfrm>
          <a:prstGeom prst="rect">
            <a:avLst/>
          </a:prstGeom>
        </p:spPr>
      </p:pic>
      <p:pic>
        <p:nvPicPr>
          <p:cNvPr id="23" name="Imag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Tree>
    <p:extLst>
      <p:ext uri="{BB962C8B-B14F-4D97-AF65-F5344CB8AC3E}">
        <p14:creationId xmlns:p14="http://schemas.microsoft.com/office/powerpoint/2010/main" val="21221239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33</a:t>
            </a:fld>
            <a:endParaRPr lang="fr-FR" dirty="0"/>
          </a:p>
        </p:txBody>
      </p:sp>
      <p:sp>
        <p:nvSpPr>
          <p:cNvPr id="4" name="Titre 3"/>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a:t>6. LES ARNAQUES</a:t>
            </a:r>
          </a:p>
        </p:txBody>
      </p:sp>
      <p:sp>
        <p:nvSpPr>
          <p:cNvPr id="6" name="Espace réservé du texte 1"/>
          <p:cNvSpPr txBox="1">
            <a:spLocks/>
          </p:cNvSpPr>
          <p:nvPr/>
        </p:nvSpPr>
        <p:spPr>
          <a:xfrm>
            <a:off x="2213053" y="2215192"/>
            <a:ext cx="9073256" cy="2477597"/>
          </a:xfrm>
          <a:prstGeom prst="rect">
            <a:avLst/>
          </a:prstGeom>
          <a:noFill/>
          <a:ln w="12700" cap="flat">
            <a:noFill/>
            <a:miter lim="400000"/>
          </a:ln>
          <a:effectLst/>
        </p:spPr>
        <p:txBody>
          <a:bodyPr wrap="square" lIns="45718" tIns="45718" rIns="45718" bIns="45718" numCol="1" anchor="t">
            <a:spAutoFit/>
          </a:bodyPr>
          <a:lstStyle>
            <a:defPPr>
              <a:defRPr lang="fr-FR"/>
            </a:defPPr>
            <a:lvl1pPr marL="457200" indent="-457200" defTabSz="803275">
              <a:lnSpc>
                <a:spcPct val="150000"/>
              </a:lnSpc>
              <a:spcBef>
                <a:spcPts val="0"/>
              </a:spcBef>
              <a:buSzPct val="125000"/>
              <a:buBlip>
                <a:blip r:embed="rId3"/>
              </a:buBlip>
              <a:defRPr sz="2400" b="0">
                <a:solidFill>
                  <a:srgbClr val="213B76"/>
                </a:solidFill>
                <a:latin typeface="Arial" panose="020B0604020202020204" pitchFamily="34" charset="0"/>
                <a:ea typeface="Arial"/>
                <a:cs typeface="Arial" panose="020B0604020202020204" pitchFamily="34" charset="0"/>
              </a:defRPr>
            </a:lvl1pPr>
          </a:lstStyle>
          <a:p>
            <a:r>
              <a:rPr lang="fr-FR" sz="2000" dirty="0"/>
              <a:t>de gagner facilement beaucoup d’argent,</a:t>
            </a:r>
          </a:p>
          <a:p>
            <a:pPr>
              <a:lnSpc>
                <a:spcPct val="200000"/>
              </a:lnSpc>
            </a:pPr>
            <a:r>
              <a:rPr lang="fr-FR" sz="2000" dirty="0"/>
              <a:t>un placement avantageux à la fois sûr et permettant de gagner beaucoup,</a:t>
            </a:r>
          </a:p>
          <a:p>
            <a:pPr>
              <a:lnSpc>
                <a:spcPct val="200000"/>
              </a:lnSpc>
              <a:spcAft>
                <a:spcPts val="600"/>
              </a:spcAft>
            </a:pPr>
            <a:r>
              <a:rPr lang="fr-FR" sz="2000" dirty="0"/>
              <a:t>d’emprunter facilement de l’argent,</a:t>
            </a:r>
          </a:p>
          <a:p>
            <a:pPr>
              <a:lnSpc>
                <a:spcPct val="100000"/>
              </a:lnSpc>
            </a:pPr>
            <a:r>
              <a:rPr lang="fr-FR" sz="2000" dirty="0"/>
              <a:t>de résoudre un problème soit en envoyant de l’argent, soit en donnant les coordonnées de ma carte bancaire…</a:t>
            </a:r>
          </a:p>
        </p:txBody>
      </p:sp>
      <p:grpSp>
        <p:nvGrpSpPr>
          <p:cNvPr id="12" name="Groupe 11"/>
          <p:cNvGrpSpPr/>
          <p:nvPr/>
        </p:nvGrpSpPr>
        <p:grpSpPr>
          <a:xfrm>
            <a:off x="795440" y="1126359"/>
            <a:ext cx="10186942" cy="830997"/>
            <a:chOff x="897404" y="1241661"/>
            <a:chExt cx="10186942" cy="830997"/>
          </a:xfrm>
        </p:grpSpPr>
        <p:sp>
          <p:nvSpPr>
            <p:cNvPr id="8" name="Rectangle 7"/>
            <p:cNvSpPr/>
            <p:nvPr/>
          </p:nvSpPr>
          <p:spPr>
            <a:xfrm>
              <a:off x="2053275" y="1241661"/>
              <a:ext cx="9031071" cy="830997"/>
            </a:xfrm>
            <a:prstGeom prst="rect">
              <a:avLst/>
            </a:prstGeom>
          </p:spPr>
          <p:txBody>
            <a:bodyPr wrap="square">
              <a:spAutoFit/>
            </a:bodyPr>
            <a:lstStyle/>
            <a:p>
              <a:r>
                <a:rPr lang="fr-FR" sz="2400" b="1" dirty="0">
                  <a:solidFill>
                    <a:srgbClr val="C92360"/>
                  </a:solidFill>
                  <a:latin typeface="Arial" panose="020B0604020202020204" pitchFamily="34" charset="0"/>
                  <a:cs typeface="Arial" panose="020B0604020202020204" pitchFamily="34" charset="0"/>
                </a:rPr>
                <a:t>Sur internet, sur les réseaux sociaux, par SMS… </a:t>
              </a:r>
            </a:p>
            <a:p>
              <a:r>
                <a:rPr lang="fr-FR" sz="2400" b="1" dirty="0">
                  <a:solidFill>
                    <a:srgbClr val="C92360"/>
                  </a:solidFill>
                  <a:latin typeface="Arial" panose="020B0604020202020204" pitchFamily="34" charset="0"/>
                  <a:cs typeface="Arial" panose="020B0604020202020204" pitchFamily="34" charset="0"/>
                </a:rPr>
                <a:t>attention aux messages ou publicités qui me proposent : </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10" name="Rectangle à coins arrondis 9"/>
          <p:cNvSpPr/>
          <p:nvPr/>
        </p:nvSpPr>
        <p:spPr>
          <a:xfrm>
            <a:off x="795440" y="5228641"/>
            <a:ext cx="10933915" cy="667883"/>
          </a:xfrm>
          <a:prstGeom prst="roundRect">
            <a:avLst>
              <a:gd name="adj" fmla="val 0"/>
            </a:avLst>
          </a:prstGeom>
          <a:noFill/>
          <a:ln w="28575">
            <a:solidFill>
              <a:srgbClr val="E06F1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11" name="Rectangle 10"/>
          <p:cNvSpPr/>
          <p:nvPr/>
        </p:nvSpPr>
        <p:spPr>
          <a:xfrm>
            <a:off x="795440" y="5206567"/>
            <a:ext cx="10922658" cy="636772"/>
          </a:xfrm>
          <a:prstGeom prst="rect">
            <a:avLst/>
          </a:prstGeom>
        </p:spPr>
        <p:txBody>
          <a:bodyPr wrap="square" anchor="ctr">
            <a:noAutofit/>
          </a:bodyPr>
          <a:lstStyle/>
          <a:p>
            <a:pPr algn="ctr">
              <a:lnSpc>
                <a:spcPct val="150000"/>
              </a:lnSpc>
            </a:pPr>
            <a:r>
              <a:rPr lang="fr-FR" sz="2400" b="1" dirty="0">
                <a:solidFill>
                  <a:srgbClr val="E06F17"/>
                </a:solidFill>
                <a:latin typeface="Arial" panose="020B0604020202020204" pitchFamily="34" charset="0"/>
                <a:cs typeface="Arial" panose="020B0604020202020204" pitchFamily="34" charset="0"/>
              </a:rPr>
              <a:t>Ce type de message cache probablement une arnaque : ne pas répondre !</a:t>
            </a:r>
          </a:p>
        </p:txBody>
      </p:sp>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15" name="Imag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
        <p:nvSpPr>
          <p:cNvPr id="13" name="Bouton d'action : Accueil 12">
            <a:hlinkClick r:id="rId6" action="ppaction://hlinksldjump" highlightClick="1"/>
          </p:cNvPr>
          <p:cNvSpPr/>
          <p:nvPr/>
        </p:nvSpPr>
        <p:spPr>
          <a:xfrm>
            <a:off x="300865" y="6005303"/>
            <a:ext cx="1198837" cy="783508"/>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8296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animBg="1"/>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34</a:t>
            </a:fld>
            <a:endParaRPr lang="fr-FR" dirty="0"/>
          </a:p>
        </p:txBody>
      </p:sp>
      <p:sp>
        <p:nvSpPr>
          <p:cNvPr id="4" name="Titre 3"/>
          <p:cNvSpPr>
            <a:spLocks noGrp="1"/>
          </p:cNvSpPr>
          <p:nvPr>
            <p:ph type="title"/>
          </p:nvPr>
        </p:nvSpPr>
        <p:spPr>
          <a:xfrm>
            <a:off x="703218" y="79287"/>
            <a:ext cx="10907484" cy="701731"/>
          </a:xfrm>
          <a:prstGeom prst="rect">
            <a:avLst/>
          </a:prstGeom>
        </p:spPr>
        <p:txBody>
          <a:bodyPr/>
          <a:lstStyle/>
          <a:p>
            <a:pPr marL="0" indent="0">
              <a:buNone/>
            </a:pPr>
            <a:r>
              <a:rPr lang="fr-FR" dirty="0">
                <a:latin typeface="Myriad Pro" panose="020B0503030403020204"/>
              </a:rPr>
              <a:t>LEXIQUE FINANCIER</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64575062"/>
              </p:ext>
            </p:extLst>
          </p:nvPr>
        </p:nvGraphicFramePr>
        <p:xfrm>
          <a:off x="822036" y="1694434"/>
          <a:ext cx="10907319" cy="4449540"/>
        </p:xfrm>
        <a:graphic>
          <a:graphicData uri="http://schemas.openxmlformats.org/drawingml/2006/table">
            <a:tbl>
              <a:tblPr firstRow="1" bandRow="1">
                <a:tableStyleId>{5940675A-B579-460E-94D1-54222C63F5DA}</a:tableStyleId>
              </a:tblPr>
              <a:tblGrid>
                <a:gridCol w="2197626">
                  <a:extLst>
                    <a:ext uri="{9D8B030D-6E8A-4147-A177-3AD203B41FA5}">
                      <a16:colId xmlns:a16="http://schemas.microsoft.com/office/drawing/2014/main" val="3761752367"/>
                    </a:ext>
                  </a:extLst>
                </a:gridCol>
                <a:gridCol w="8709693">
                  <a:extLst>
                    <a:ext uri="{9D8B030D-6E8A-4147-A177-3AD203B41FA5}">
                      <a16:colId xmlns:a16="http://schemas.microsoft.com/office/drawing/2014/main" val="2205928669"/>
                    </a:ext>
                  </a:extLst>
                </a:gridCol>
              </a:tblGrid>
              <a:tr h="535500">
                <a:tc>
                  <a:txBody>
                    <a:bodyPr/>
                    <a:lstStyle/>
                    <a:p>
                      <a:pPr algn="l"/>
                      <a:r>
                        <a:rPr lang="fr-FR" sz="2000" b="1" dirty="0">
                          <a:solidFill>
                            <a:srgbClr val="C92360"/>
                          </a:solidFill>
                          <a:latin typeface="Myriad Pro" panose="020B0503030403020204"/>
                        </a:rPr>
                        <a:t>Débiteur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qui nous doit de l’argent.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016562668"/>
                  </a:ext>
                </a:extLst>
              </a:tr>
              <a:tr h="535500">
                <a:tc>
                  <a:txBody>
                    <a:bodyPr/>
                    <a:lstStyle/>
                    <a:p>
                      <a:pPr algn="l"/>
                      <a:r>
                        <a:rPr lang="fr-FR" sz="2000" b="1" dirty="0">
                          <a:solidFill>
                            <a:srgbClr val="C92360"/>
                          </a:solidFill>
                          <a:latin typeface="Myriad Pro" panose="020B0503030403020204"/>
                        </a:rPr>
                        <a:t>Créancier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à qui on doit de l’argent.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406183646"/>
                  </a:ext>
                </a:extLst>
              </a:tr>
              <a:tr h="535500">
                <a:tc>
                  <a:txBody>
                    <a:bodyPr/>
                    <a:lstStyle/>
                    <a:p>
                      <a:pPr algn="l"/>
                      <a:r>
                        <a:rPr lang="fr-FR" sz="2000" b="1" dirty="0">
                          <a:solidFill>
                            <a:srgbClr val="C92360"/>
                          </a:solidFill>
                          <a:latin typeface="Myriad Pro" panose="020B0503030403020204"/>
                        </a:rPr>
                        <a:t>Crédit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Entrée d’argent sur le compte bancaire ou somme d’argent prêtée</a:t>
                      </a:r>
                      <a:r>
                        <a:rPr lang="fr-FR" sz="1800" baseline="0" dirty="0">
                          <a:solidFill>
                            <a:srgbClr val="213B76"/>
                          </a:solidFill>
                          <a:latin typeface="Arial" panose="020B0604020202020204" pitchFamily="34" charset="0"/>
                          <a:cs typeface="Arial" panose="020B0604020202020204" pitchFamily="34" charset="0"/>
                        </a:rPr>
                        <a:t> par la banque.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877915305"/>
                  </a:ext>
                </a:extLst>
              </a:tr>
              <a:tr h="535500">
                <a:tc>
                  <a:txBody>
                    <a:bodyPr/>
                    <a:lstStyle/>
                    <a:p>
                      <a:pPr algn="l"/>
                      <a:r>
                        <a:rPr lang="fr-FR" sz="2000" b="1" dirty="0">
                          <a:solidFill>
                            <a:srgbClr val="C92360"/>
                          </a:solidFill>
                          <a:latin typeface="Myriad Pro" panose="020B0503030403020204"/>
                        </a:rPr>
                        <a:t>Débit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Sortie d’argent sur le compte bancaire.</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171373204"/>
                  </a:ext>
                </a:extLst>
              </a:tr>
              <a:tr h="535500">
                <a:tc>
                  <a:txBody>
                    <a:bodyPr/>
                    <a:lstStyle/>
                    <a:p>
                      <a:pPr algn="l"/>
                      <a:r>
                        <a:rPr lang="fr-FR" sz="2000" b="1" dirty="0">
                          <a:solidFill>
                            <a:srgbClr val="C92360"/>
                          </a:solidFill>
                          <a:latin typeface="Myriad Pro" panose="020B0503030403020204"/>
                        </a:rPr>
                        <a:t>Épargne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Argent mis de côté (réserve).</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513020466"/>
                  </a:ext>
                </a:extLst>
              </a:tr>
              <a:tr h="535500">
                <a:tc>
                  <a:txBody>
                    <a:bodyPr/>
                    <a:lstStyle/>
                    <a:p>
                      <a:pPr algn="l"/>
                      <a:r>
                        <a:rPr lang="fr-FR" sz="2000" b="1" dirty="0">
                          <a:solidFill>
                            <a:srgbClr val="C92360"/>
                          </a:solidFill>
                          <a:latin typeface="Myriad Pro" panose="020B0503030403020204"/>
                        </a:rPr>
                        <a:t>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algn="l"/>
                      <a:r>
                        <a:rPr lang="fr-FR" sz="1800" dirty="0">
                          <a:solidFill>
                            <a:srgbClr val="213B76"/>
                          </a:solidFill>
                          <a:latin typeface="Arial" panose="020B0604020202020204" pitchFamily="34" charset="0"/>
                          <a:cs typeface="Arial" panose="020B0604020202020204" pitchFamily="34" charset="0"/>
                        </a:rPr>
                        <a:t>Ensemble</a:t>
                      </a:r>
                      <a:r>
                        <a:rPr lang="fr-FR" sz="1800" baseline="0" dirty="0">
                          <a:solidFill>
                            <a:srgbClr val="213B76"/>
                          </a:solidFill>
                          <a:latin typeface="Arial" panose="020B0604020202020204" pitchFamily="34" charset="0"/>
                          <a:cs typeface="Arial" panose="020B0604020202020204" pitchFamily="34" charset="0"/>
                        </a:rPr>
                        <a:t> des sommes que l’on n’a pas encore remboursées ou payées (dettes).</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3636972667"/>
                  </a:ext>
                </a:extLst>
              </a:tr>
              <a:tr h="535500">
                <a:tc>
                  <a:txBody>
                    <a:bodyPr/>
                    <a:lstStyle/>
                    <a:p>
                      <a:pPr algn="l"/>
                      <a:r>
                        <a:rPr lang="fr-FR" sz="2000" b="1" dirty="0">
                          <a:solidFill>
                            <a:srgbClr val="C92360"/>
                          </a:solidFill>
                          <a:latin typeface="Myriad Pro" panose="020B0503030403020204"/>
                        </a:rPr>
                        <a:t>Surendettement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Accumulation</a:t>
                      </a:r>
                      <a:r>
                        <a:rPr lang="fr-FR" sz="1800" baseline="0" dirty="0">
                          <a:solidFill>
                            <a:srgbClr val="213B76"/>
                          </a:solidFill>
                          <a:latin typeface="Arial" panose="020B0604020202020204" pitchFamily="34" charset="0"/>
                          <a:cs typeface="Arial" panose="020B0604020202020204" pitchFamily="34" charset="0"/>
                        </a:rPr>
                        <a:t> de</a:t>
                      </a:r>
                      <a:r>
                        <a:rPr lang="fr-FR" sz="1800" dirty="0">
                          <a:solidFill>
                            <a:srgbClr val="213B76"/>
                          </a:solidFill>
                          <a:latin typeface="Arial" panose="020B0604020202020204" pitchFamily="34" charset="0"/>
                          <a:cs typeface="Arial" panose="020B0604020202020204" pitchFamily="34" charset="0"/>
                        </a:rPr>
                        <a:t> dettes trop importantes pour pouvoir les régler.</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1355080138"/>
                  </a:ext>
                </a:extLst>
              </a:tr>
              <a:tr h="535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Myriad Pro" panose="020B0503030403020204"/>
                        </a:rPr>
                        <a:t>Compte bancaire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Compte ouvert dans une banque.</a:t>
                      </a:r>
                      <a:r>
                        <a:rPr lang="fr-FR" sz="1800" baseline="0" dirty="0">
                          <a:solidFill>
                            <a:srgbClr val="213B76"/>
                          </a:solidFill>
                          <a:latin typeface="Arial" panose="020B0604020202020204" pitchFamily="34" charset="0"/>
                          <a:cs typeface="Arial" panose="020B0604020202020204" pitchFamily="34" charset="0"/>
                        </a:rPr>
                        <a:t> I</a:t>
                      </a:r>
                      <a:r>
                        <a:rPr lang="fr-FR" sz="1800" dirty="0">
                          <a:solidFill>
                            <a:srgbClr val="213B76"/>
                          </a:solidFill>
                          <a:latin typeface="Arial" panose="020B0604020202020204" pitchFamily="34" charset="0"/>
                          <a:cs typeface="Arial" panose="020B0604020202020204" pitchFamily="34" charset="0"/>
                        </a:rPr>
                        <a:t>l enregistre les dépenses et les ressources.</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val="206796066"/>
                  </a:ext>
                </a:extLst>
              </a:tr>
            </a:tbl>
          </a:graphicData>
        </a:graphic>
      </p:graphicFrame>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4182" y="83131"/>
            <a:ext cx="1345133" cy="1345133"/>
          </a:xfrm>
          <a:prstGeom prst="rect">
            <a:avLst/>
          </a:prstGeom>
        </p:spPr>
      </p:pic>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8479883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1543051" y="224449"/>
            <a:ext cx="10006692" cy="701731"/>
          </a:xfrm>
        </p:spPr>
        <p:txBody>
          <a:bodyPr/>
          <a:lstStyle/>
          <a:p>
            <a:pPr marL="0" indent="0">
              <a:buNone/>
            </a:pPr>
            <a:r>
              <a:rPr lang="fr-FR" dirty="0"/>
              <a:t>POUR CONCLURE</a:t>
            </a:r>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35</a:t>
            </a:fld>
            <a:endParaRPr lang="fr-FR" dirty="0"/>
          </a:p>
        </p:txBody>
      </p:sp>
      <p:sp>
        <p:nvSpPr>
          <p:cNvPr id="12" name="Espace réservé du contenu 11"/>
          <p:cNvSpPr>
            <a:spLocks noGrp="1"/>
          </p:cNvSpPr>
          <p:nvPr>
            <p:ph idx="1"/>
          </p:nvPr>
        </p:nvSpPr>
        <p:spPr>
          <a:xfrm>
            <a:off x="518160" y="2494786"/>
            <a:ext cx="10672353" cy="2363532"/>
          </a:xfrm>
        </p:spPr>
        <p:txBody>
          <a:bodyPr/>
          <a:lstStyle/>
          <a:p>
            <a:pPr>
              <a:lnSpc>
                <a:spcPct val="200000"/>
              </a:lnSpc>
            </a:pPr>
            <a:r>
              <a:rPr lang="fr-FR" sz="4000" dirty="0"/>
              <a:t>Quiz de 20 questions à faire dans Pronote</a:t>
            </a:r>
          </a:p>
        </p:txBody>
      </p:sp>
      <p:sp>
        <p:nvSpPr>
          <p:cNvPr id="8" name="Espace réservé du pied de page 4"/>
          <p:cNvSpPr>
            <a:spLocks noGrp="1"/>
          </p:cNvSpPr>
          <p:nvPr>
            <p:ph type="ftr" sz="quarter" idx="3"/>
          </p:nvPr>
        </p:nvSpPr>
        <p:spPr/>
        <p:txBody>
          <a:bodyP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49017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36</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372" y="4577138"/>
            <a:ext cx="1695948" cy="1291932"/>
          </a:xfrm>
          <a:prstGeom prst="rect">
            <a:avLst/>
          </a:prstGeom>
        </p:spPr>
      </p:pic>
      <p:sp>
        <p:nvSpPr>
          <p:cNvPr id="10" name="Rectangle 9"/>
          <p:cNvSpPr/>
          <p:nvPr/>
        </p:nvSpPr>
        <p:spPr>
          <a:xfrm>
            <a:off x="573675" y="480958"/>
            <a:ext cx="11155680" cy="5760000"/>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14" name="Titre 3"/>
          <p:cNvSpPr>
            <a:spLocks noGrp="1"/>
          </p:cNvSpPr>
          <p:nvPr>
            <p:ph type="title"/>
          </p:nvPr>
        </p:nvSpPr>
        <p:spPr>
          <a:xfrm>
            <a:off x="573675" y="758682"/>
            <a:ext cx="11155680" cy="3416320"/>
          </a:xfrm>
          <a:prstGeom prst="rect">
            <a:avLst/>
          </a:prstGeom>
        </p:spPr>
        <p:txBody>
          <a:bodyPr/>
          <a:lstStyle/>
          <a:p>
            <a:pPr marL="0" indent="0" algn="ctr">
              <a:buNone/>
            </a:pPr>
            <a:r>
              <a:rPr lang="fr-FR" dirty="0"/>
              <a:t>LE PASSEPORT D’ÉDUCATION </a:t>
            </a:r>
            <a:br>
              <a:rPr lang="fr-FR" dirty="0"/>
            </a:br>
            <a:r>
              <a:rPr lang="fr-FR" dirty="0"/>
              <a:t>BUDGÉTAIRE ET FINANCIÈRE</a:t>
            </a:r>
            <a:br>
              <a:rPr lang="fr-FR" dirty="0"/>
            </a:br>
            <a:r>
              <a:rPr lang="fr-FR" dirty="0"/>
              <a:t> </a:t>
            </a:r>
            <a:br>
              <a:rPr lang="fr-FR" dirty="0"/>
            </a:br>
            <a:br>
              <a:rPr lang="fr-FR" dirty="0"/>
            </a:br>
            <a:br>
              <a:rPr lang="fr-FR" sz="1800" dirty="0"/>
            </a:br>
            <a:br>
              <a:rPr lang="fr-FR" sz="1800" dirty="0"/>
            </a:br>
            <a:r>
              <a:rPr lang="fr-FR" sz="2800" b="0" dirty="0">
                <a:solidFill>
                  <a:srgbClr val="C92360"/>
                </a:solidFill>
              </a:rPr>
              <a:t>est réalisé en partenariat par :</a:t>
            </a:r>
          </a:p>
        </p:txBody>
      </p:sp>
      <p:pic>
        <p:nvPicPr>
          <p:cNvPr id="15" name="Image 14"/>
          <p:cNvPicPr>
            <a:picLocks noChangeAspect="1"/>
          </p:cNvPicPr>
          <p:nvPr/>
        </p:nvPicPr>
        <p:blipFill>
          <a:blip r:embed="rId4"/>
          <a:stretch>
            <a:fillRect/>
          </a:stretch>
        </p:blipFill>
        <p:spPr>
          <a:xfrm>
            <a:off x="3107812" y="4622026"/>
            <a:ext cx="2590800" cy="1247775"/>
          </a:xfrm>
          <a:prstGeom prst="rect">
            <a:avLst/>
          </a:prstGeom>
        </p:spPr>
      </p:pic>
      <p:pic>
        <p:nvPicPr>
          <p:cNvPr id="17" name="Image 16"/>
          <p:cNvPicPr>
            <a:picLocks noChangeAspect="1"/>
          </p:cNvPicPr>
          <p:nvPr/>
        </p:nvPicPr>
        <p:blipFill>
          <a:blip r:embed="rId5"/>
          <a:stretch>
            <a:fillRect/>
          </a:stretch>
        </p:blipFill>
        <p:spPr>
          <a:xfrm>
            <a:off x="3145232" y="2085731"/>
            <a:ext cx="3425245" cy="132761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12" name="Image 11"/>
          <p:cNvPicPr>
            <a:picLocks noChangeAspect="1"/>
          </p:cNvPicPr>
          <p:nvPr/>
        </p:nvPicPr>
        <p:blipFill>
          <a:blip r:embed="rId6"/>
          <a:stretch>
            <a:fillRect/>
          </a:stretch>
        </p:blipFill>
        <p:spPr>
          <a:xfrm>
            <a:off x="6735846" y="2140707"/>
            <a:ext cx="2493288" cy="1133427"/>
          </a:xfrm>
          <a:prstGeom prst="rect">
            <a:avLst/>
          </a:prstGeom>
        </p:spPr>
      </p:pic>
      <p:pic>
        <p:nvPicPr>
          <p:cNvPr id="13" name="Imag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59349" y="4806756"/>
            <a:ext cx="3017023" cy="1063045"/>
          </a:xfrm>
          <a:prstGeom prst="rect">
            <a:avLst/>
          </a:prstGeom>
        </p:spPr>
      </p:pic>
      <p:pic>
        <p:nvPicPr>
          <p:cNvPr id="16" name="Image 15"/>
          <p:cNvPicPr>
            <a:picLocks noChangeAspect="1"/>
          </p:cNvPicPr>
          <p:nvPr/>
        </p:nvPicPr>
        <p:blipFill>
          <a:blip r:embed="rId8"/>
          <a:stretch>
            <a:fillRect/>
          </a:stretch>
        </p:blipFill>
        <p:spPr>
          <a:xfrm>
            <a:off x="9990363" y="4645838"/>
            <a:ext cx="1200150" cy="1200150"/>
          </a:xfrm>
          <a:prstGeom prst="rect">
            <a:avLst/>
          </a:prstGeom>
        </p:spPr>
      </p:pic>
    </p:spTree>
    <p:extLst>
      <p:ext uri="{BB962C8B-B14F-4D97-AF65-F5344CB8AC3E}">
        <p14:creationId xmlns:p14="http://schemas.microsoft.com/office/powerpoint/2010/main" val="1776135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4</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2" name="Image 1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5574" y="3206523"/>
            <a:ext cx="1660852" cy="1660852"/>
          </a:xfrm>
          <a:prstGeom prst="rect">
            <a:avLst/>
          </a:prstGeom>
        </p:spPr>
      </p:pic>
      <p:sp>
        <p:nvSpPr>
          <p:cNvPr id="11" name="Rectangle 10"/>
          <p:cNvSpPr/>
          <p:nvPr/>
        </p:nvSpPr>
        <p:spPr>
          <a:xfrm>
            <a:off x="3215680" y="1287108"/>
            <a:ext cx="5760640" cy="523220"/>
          </a:xfrm>
          <a:prstGeom prst="rect">
            <a:avLst/>
          </a:prstGeom>
          <a:solidFill>
            <a:srgbClr val="F2F2F2"/>
          </a:solidFill>
          <a:ln w="38100">
            <a:solidFill>
              <a:srgbClr val="213B76"/>
            </a:solidFill>
          </a:ln>
        </p:spPr>
        <p:txBody>
          <a:bodyPr wrap="square">
            <a:spAutoFit/>
          </a:bodyPr>
          <a:lstStyle/>
          <a:p>
            <a:pPr lvl="0" algn="ctr" hangingPunct="1"/>
            <a:r>
              <a:rPr lang="fr-FR" sz="2800" b="1" dirty="0">
                <a:solidFill>
                  <a:srgbClr val="213B76"/>
                </a:solidFill>
                <a:latin typeface="Arial" panose="020B0604020202020204" pitchFamily="34" charset="0"/>
              </a:rPr>
              <a:t>THÈME 1 : LE BUDGET</a:t>
            </a:r>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600594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233988"/>
            <a:ext cx="10090620" cy="646331"/>
          </a:xfrm>
        </p:spPr>
        <p:txBody>
          <a:bodyPr/>
          <a:lstStyle/>
          <a:p>
            <a:pPr marL="0" indent="0">
              <a:buNone/>
            </a:pPr>
            <a:r>
              <a:rPr lang="fr-FR" sz="4000" dirty="0"/>
              <a:t>1. LE 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5</a:t>
            </a:fld>
            <a:endParaRPr lang="fr-FR" dirty="0"/>
          </a:p>
        </p:txBody>
      </p:sp>
      <p:sp>
        <p:nvSpPr>
          <p:cNvPr id="8" name="Espace réservé du contenu 7"/>
          <p:cNvSpPr>
            <a:spLocks noGrp="1"/>
          </p:cNvSpPr>
          <p:nvPr>
            <p:ph idx="4294967295"/>
          </p:nvPr>
        </p:nvSpPr>
        <p:spPr>
          <a:xfrm>
            <a:off x="2292541" y="5634271"/>
            <a:ext cx="4904812" cy="480131"/>
          </a:xfrm>
          <a:prstGeom prst="rect">
            <a:avLst/>
          </a:prstGeom>
        </p:spPr>
        <p:txBody>
          <a:bodyPr>
            <a:spAutoFit/>
          </a:bodyPr>
          <a:lstStyle/>
          <a:p>
            <a:pPr marL="0" indent="0">
              <a:buNone/>
            </a:pPr>
            <a:r>
              <a:rPr lang="fr-FR" b="1" dirty="0">
                <a:solidFill>
                  <a:srgbClr val="C92360"/>
                </a:solidFill>
              </a:rPr>
              <a:t>Pourquoi faire un budget ?</a:t>
            </a: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1183126"/>
            <a:ext cx="882960" cy="662220"/>
          </a:xfrm>
          <a:prstGeom prst="rect">
            <a:avLst/>
          </a:prstGeom>
        </p:spPr>
      </p:pic>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5558411"/>
            <a:ext cx="882960" cy="662220"/>
          </a:xfrm>
          <a:prstGeom prst="rect">
            <a:avLst/>
          </a:prstGeom>
        </p:spPr>
      </p:pic>
      <p:sp>
        <p:nvSpPr>
          <p:cNvPr id="11" name="Rectangle à coins arrondis 10"/>
          <p:cNvSpPr/>
          <p:nvPr/>
        </p:nvSpPr>
        <p:spPr>
          <a:xfrm>
            <a:off x="1429684" y="2080514"/>
            <a:ext cx="4217670" cy="138613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tIns="36000" rtlCol="0" anchor="ctr"/>
          <a:lstStyle/>
          <a:p>
            <a:pPr algn="ctr"/>
            <a:endParaRPr lang="fr-FR" sz="3200" dirty="0">
              <a:latin typeface="Arial" panose="020B0604020202020204" pitchFamily="34" charset="0"/>
              <a:cs typeface="Arial" panose="020B0604020202020204" pitchFamily="34" charset="0"/>
            </a:endParaRPr>
          </a:p>
        </p:txBody>
      </p:sp>
      <p:sp>
        <p:nvSpPr>
          <p:cNvPr id="12" name="Espace réservé du contenu 7"/>
          <p:cNvSpPr>
            <a:spLocks noGrp="1"/>
          </p:cNvSpPr>
          <p:nvPr>
            <p:ph idx="4294967295"/>
          </p:nvPr>
        </p:nvSpPr>
        <p:spPr>
          <a:xfrm>
            <a:off x="2292541" y="1250078"/>
            <a:ext cx="4904812" cy="480131"/>
          </a:xfrm>
          <a:prstGeom prst="rect">
            <a:avLst/>
          </a:prstGeom>
        </p:spPr>
        <p:txBody>
          <a:bodyPr>
            <a:spAutoFit/>
          </a:bodyPr>
          <a:lstStyle/>
          <a:p>
            <a:pPr marL="0" indent="0">
              <a:buNone/>
            </a:pPr>
            <a:r>
              <a:rPr lang="fr-FR" b="1" dirty="0">
                <a:solidFill>
                  <a:srgbClr val="C92360"/>
                </a:solidFill>
              </a:rPr>
              <a:t>De quoi est-il composé ?</a:t>
            </a:r>
            <a:r>
              <a:rPr lang="fr-FR" dirty="0">
                <a:solidFill>
                  <a:srgbClr val="C92360"/>
                </a:solidFill>
              </a:rPr>
              <a:t> </a:t>
            </a:r>
          </a:p>
        </p:txBody>
      </p:sp>
      <p:sp>
        <p:nvSpPr>
          <p:cNvPr id="14" name="Espace réservé du contenu 7"/>
          <p:cNvSpPr>
            <a:spLocks noGrp="1"/>
          </p:cNvSpPr>
          <p:nvPr>
            <p:ph idx="4294967295"/>
          </p:nvPr>
        </p:nvSpPr>
        <p:spPr>
          <a:xfrm>
            <a:off x="2103930" y="2258131"/>
            <a:ext cx="2869177" cy="978729"/>
          </a:xfrm>
          <a:prstGeom prst="rect">
            <a:avLst/>
          </a:prstGeom>
        </p:spPr>
        <p:txBody>
          <a:bodyPr wrap="square">
            <a:spAutoFit/>
          </a:bodyPr>
          <a:lstStyle/>
          <a:p>
            <a:pPr marL="0" indent="0" algn="ctr">
              <a:spcBef>
                <a:spcPts val="0"/>
              </a:spcBef>
              <a:buNone/>
            </a:pPr>
            <a:r>
              <a:rPr lang="fr-FR" sz="3200" b="1" dirty="0"/>
              <a:t>Ressources</a:t>
            </a:r>
          </a:p>
          <a:p>
            <a:pPr marL="0" indent="0" algn="ctr">
              <a:spcBef>
                <a:spcPts val="0"/>
              </a:spcBef>
              <a:buNone/>
            </a:pPr>
            <a:r>
              <a:rPr lang="fr-FR" sz="3200" dirty="0"/>
              <a:t>(revenus)</a:t>
            </a:r>
          </a:p>
        </p:txBody>
      </p:sp>
      <p:sp>
        <p:nvSpPr>
          <p:cNvPr id="15" name="Rectangle à coins arrondis 14"/>
          <p:cNvSpPr/>
          <p:nvPr/>
        </p:nvSpPr>
        <p:spPr>
          <a:xfrm>
            <a:off x="6515208" y="2080514"/>
            <a:ext cx="4217670" cy="1386132"/>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a:spLocks noGrp="1"/>
          </p:cNvSpPr>
          <p:nvPr>
            <p:ph idx="4294967295"/>
          </p:nvPr>
        </p:nvSpPr>
        <p:spPr>
          <a:xfrm>
            <a:off x="7189455" y="2238639"/>
            <a:ext cx="2869177" cy="978729"/>
          </a:xfrm>
          <a:prstGeom prst="rect">
            <a:avLst/>
          </a:prstGeom>
        </p:spPr>
        <p:txBody>
          <a:bodyPr wrap="square">
            <a:spAutoFit/>
          </a:bodyPr>
          <a:lstStyle/>
          <a:p>
            <a:pPr marL="0" indent="0" algn="ctr">
              <a:spcBef>
                <a:spcPts val="0"/>
              </a:spcBef>
              <a:buNone/>
            </a:pPr>
            <a:r>
              <a:rPr lang="fr-FR" sz="3200" b="1" dirty="0">
                <a:solidFill>
                  <a:srgbClr val="C92360"/>
                </a:solidFill>
              </a:rPr>
              <a:t>Dépenses</a:t>
            </a:r>
          </a:p>
          <a:p>
            <a:pPr marL="0" indent="0" algn="ctr">
              <a:spcBef>
                <a:spcPts val="0"/>
              </a:spcBef>
              <a:buNone/>
            </a:pPr>
            <a:r>
              <a:rPr lang="fr-FR" sz="3200" dirty="0">
                <a:solidFill>
                  <a:srgbClr val="C92360"/>
                </a:solidFill>
              </a:rPr>
              <a:t>(charges)</a:t>
            </a:r>
          </a:p>
        </p:txBody>
      </p:sp>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541" y="3730361"/>
            <a:ext cx="7519834" cy="877863"/>
          </a:xfrm>
          <a:prstGeom prst="rect">
            <a:avLst/>
          </a:prstGeom>
        </p:spPr>
      </p:pic>
      <p:pic>
        <p:nvPicPr>
          <p:cNvPr id="21" name="Imag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4790138"/>
            <a:ext cx="882960" cy="662220"/>
          </a:xfrm>
          <a:prstGeom prst="rect">
            <a:avLst/>
          </a:prstGeom>
        </p:spPr>
      </p:pic>
      <p:sp>
        <p:nvSpPr>
          <p:cNvPr id="18" name="Espace réservé du contenu 7"/>
          <p:cNvSpPr>
            <a:spLocks noGrp="1"/>
          </p:cNvSpPr>
          <p:nvPr>
            <p:ph idx="4294967295"/>
          </p:nvPr>
        </p:nvSpPr>
        <p:spPr>
          <a:xfrm>
            <a:off x="2292541" y="4881182"/>
            <a:ext cx="4904812" cy="480131"/>
          </a:xfrm>
          <a:prstGeom prst="rect">
            <a:avLst/>
          </a:prstGeom>
        </p:spPr>
        <p:txBody>
          <a:bodyPr>
            <a:spAutoFit/>
          </a:bodyPr>
          <a:lstStyle/>
          <a:p>
            <a:pPr marL="0" indent="0">
              <a:buNone/>
            </a:pPr>
            <a:r>
              <a:rPr lang="fr-FR" b="1" dirty="0">
                <a:solidFill>
                  <a:srgbClr val="C92360"/>
                </a:solidFill>
              </a:rPr>
              <a:t>Comment le construit-on ?</a:t>
            </a:r>
            <a:r>
              <a:rPr lang="fr-FR" dirty="0">
                <a:solidFill>
                  <a:srgbClr val="C92360"/>
                </a:solidFill>
              </a:rPr>
              <a:t> </a:t>
            </a: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390343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build="p"/>
      <p:bldP spid="14" grpId="0" uiExpand="1" build="p"/>
      <p:bldP spid="15" grpId="0" animBg="1"/>
      <p:bldP spid="16" grpId="0" uiExpand="1" build="p"/>
      <p:bldP spid="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p:cNvGrpSpPr/>
          <p:nvPr/>
        </p:nvGrpSpPr>
        <p:grpSpPr>
          <a:xfrm>
            <a:off x="786625" y="1445752"/>
            <a:ext cx="10907484" cy="1026874"/>
            <a:chOff x="786625" y="1445752"/>
            <a:chExt cx="10907484" cy="1026874"/>
          </a:xfrm>
        </p:grpSpPr>
        <p:sp>
          <p:nvSpPr>
            <p:cNvPr id="17" name="Rectangle à coins arrondis 16"/>
            <p:cNvSpPr/>
            <p:nvPr/>
          </p:nvSpPr>
          <p:spPr>
            <a:xfrm>
              <a:off x="786625" y="1445752"/>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à coins arrondis 17"/>
            <p:cNvSpPr/>
            <p:nvPr/>
          </p:nvSpPr>
          <p:spPr>
            <a:xfrm>
              <a:off x="1119109" y="1663292"/>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Moins 18"/>
            <p:cNvSpPr/>
            <p:nvPr/>
          </p:nvSpPr>
          <p:spPr>
            <a:xfrm>
              <a:off x="4122173" y="1917070"/>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22" name="Rectangle à coins arrondis 21"/>
            <p:cNvSpPr/>
            <p:nvPr/>
          </p:nvSpPr>
          <p:spPr>
            <a:xfrm>
              <a:off x="5018593" y="1663292"/>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Égal 3"/>
            <p:cNvSpPr/>
            <p:nvPr/>
          </p:nvSpPr>
          <p:spPr>
            <a:xfrm>
              <a:off x="8170578" y="1814713"/>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25" name="Rectangle à coins arrondis 24"/>
            <p:cNvSpPr/>
            <p:nvPr/>
          </p:nvSpPr>
          <p:spPr>
            <a:xfrm>
              <a:off x="9112373" y="1663292"/>
              <a:ext cx="2136600" cy="591794"/>
            </a:xfrm>
            <a:prstGeom prst="roundRect">
              <a:avLst>
                <a:gd name="adj" fmla="val 0"/>
              </a:avLst>
            </a:prstGeom>
            <a:solidFill>
              <a:srgbClr val="F2F2F2"/>
            </a:solidFill>
            <a:ln w="38100">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p:cNvSpPr>
            <a:spLocks noGrp="1"/>
          </p:cNvSpPr>
          <p:nvPr>
            <p:ph type="title"/>
          </p:nvPr>
        </p:nvSpPr>
        <p:spPr>
          <a:xfrm>
            <a:off x="642258" y="365126"/>
            <a:ext cx="9427572" cy="646331"/>
          </a:xfrm>
        </p:spPr>
        <p:txBody>
          <a:bodyPr/>
          <a:lstStyle/>
          <a:p>
            <a:pPr marL="0" indent="0">
              <a:buNone/>
            </a:pPr>
            <a:r>
              <a:rPr lang="fr-FR" sz="4000" dirty="0"/>
              <a:t>1. LE 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6</a:t>
            </a:fld>
            <a:endParaRPr lang="fr-FR" dirty="0"/>
          </a:p>
        </p:txBody>
      </p:sp>
      <p:sp>
        <p:nvSpPr>
          <p:cNvPr id="19" name="Espace réservé du contenu 7"/>
          <p:cNvSpPr>
            <a:spLocks noGrp="1"/>
          </p:cNvSpPr>
          <p:nvPr>
            <p:ph idx="4294967295"/>
          </p:nvPr>
        </p:nvSpPr>
        <p:spPr>
          <a:xfrm>
            <a:off x="1119109" y="1734661"/>
            <a:ext cx="2656363" cy="424732"/>
          </a:xfrm>
          <a:prstGeom prst="rect">
            <a:avLst/>
          </a:prstGeom>
        </p:spPr>
        <p:txBody>
          <a:bodyPr wrap="square">
            <a:spAutoFit/>
          </a:bodyPr>
          <a:lstStyle/>
          <a:p>
            <a:pPr marL="0" indent="0" algn="ctr">
              <a:spcBef>
                <a:spcPts val="0"/>
              </a:spcBef>
              <a:buNone/>
            </a:pPr>
            <a:r>
              <a:rPr lang="fr-FR" sz="2400" b="1" dirty="0"/>
              <a:t>Ressources</a:t>
            </a:r>
          </a:p>
        </p:txBody>
      </p:sp>
      <p:sp>
        <p:nvSpPr>
          <p:cNvPr id="23" name="Espace réservé du contenu 7"/>
          <p:cNvSpPr>
            <a:spLocks noGrp="1"/>
          </p:cNvSpPr>
          <p:nvPr>
            <p:ph idx="4294967295"/>
          </p:nvPr>
        </p:nvSpPr>
        <p:spPr>
          <a:xfrm>
            <a:off x="5099068" y="1734661"/>
            <a:ext cx="2587962" cy="424732"/>
          </a:xfrm>
          <a:prstGeom prst="rect">
            <a:avLst/>
          </a:prstGeom>
        </p:spPr>
        <p:txBody>
          <a:bodyPr wrap="square">
            <a:spAutoFit/>
          </a:bodyPr>
          <a:lstStyle/>
          <a:p>
            <a:pPr marL="0" indent="0" algn="ctr">
              <a:spcBef>
                <a:spcPts val="0"/>
              </a:spcBef>
              <a:buNone/>
            </a:pPr>
            <a:r>
              <a:rPr lang="fr-FR" sz="2400" b="1" dirty="0">
                <a:solidFill>
                  <a:srgbClr val="C92360"/>
                </a:solidFill>
              </a:rPr>
              <a:t>Dépenses</a:t>
            </a:r>
          </a:p>
        </p:txBody>
      </p:sp>
      <p:sp>
        <p:nvSpPr>
          <p:cNvPr id="26" name="Espace réservé du contenu 7"/>
          <p:cNvSpPr>
            <a:spLocks noGrp="1"/>
          </p:cNvSpPr>
          <p:nvPr>
            <p:ph idx="4294967295"/>
          </p:nvPr>
        </p:nvSpPr>
        <p:spPr>
          <a:xfrm>
            <a:off x="9112373" y="1746822"/>
            <a:ext cx="2078140" cy="424732"/>
          </a:xfrm>
          <a:prstGeom prst="rect">
            <a:avLst/>
          </a:prstGeom>
        </p:spPr>
        <p:txBody>
          <a:bodyPr wrap="square">
            <a:spAutoFit/>
          </a:bodyPr>
          <a:lstStyle/>
          <a:p>
            <a:pPr marL="0" indent="0" algn="ctr">
              <a:spcBef>
                <a:spcPts val="0"/>
              </a:spcBef>
              <a:buNone/>
            </a:pPr>
            <a:r>
              <a:rPr lang="fr-FR" sz="2400" b="1" dirty="0">
                <a:solidFill>
                  <a:srgbClr val="E06F17"/>
                </a:solidFill>
              </a:rPr>
              <a:t>Solde</a:t>
            </a:r>
          </a:p>
        </p:txBody>
      </p:sp>
      <p:sp>
        <p:nvSpPr>
          <p:cNvPr id="27" name="Rectangle à coins arrondis 26"/>
          <p:cNvSpPr/>
          <p:nvPr/>
        </p:nvSpPr>
        <p:spPr>
          <a:xfrm>
            <a:off x="780458" y="3025094"/>
            <a:ext cx="2321922" cy="2027919"/>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à coins arrondis 34"/>
          <p:cNvSpPr/>
          <p:nvPr/>
        </p:nvSpPr>
        <p:spPr>
          <a:xfrm>
            <a:off x="3309397" y="3046118"/>
            <a:ext cx="2321922" cy="1527209"/>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space réservé du contenu 7"/>
          <p:cNvSpPr>
            <a:spLocks noGrp="1"/>
          </p:cNvSpPr>
          <p:nvPr>
            <p:ph idx="4294967295"/>
          </p:nvPr>
        </p:nvSpPr>
        <p:spPr>
          <a:xfrm>
            <a:off x="3389604" y="3171622"/>
            <a:ext cx="2161508" cy="1277273"/>
          </a:xfrm>
          <a:prstGeom prst="rect">
            <a:avLst/>
          </a:prstGeom>
        </p:spPr>
        <p:txBody>
          <a:bodyPr wrap="square" anchor="ctr">
            <a:spAutoFit/>
          </a:bodyPr>
          <a:lstStyle/>
          <a:p>
            <a:pPr marL="0" indent="0" algn="ctr">
              <a:lnSpc>
                <a:spcPct val="100000"/>
              </a:lnSpc>
              <a:spcBef>
                <a:spcPts val="0"/>
              </a:spcBef>
              <a:buNone/>
            </a:pPr>
            <a:r>
              <a:rPr lang="fr-FR" sz="2200" b="1" dirty="0">
                <a:solidFill>
                  <a:srgbClr val="C92360"/>
                </a:solidFill>
              </a:rPr>
              <a:t>Dépenses</a:t>
            </a:r>
          </a:p>
          <a:p>
            <a:pPr marL="0" indent="0" algn="ctr">
              <a:lnSpc>
                <a:spcPct val="100000"/>
              </a:lnSpc>
              <a:spcBef>
                <a:spcPts val="0"/>
              </a:spcBef>
              <a:buNone/>
            </a:pPr>
            <a:r>
              <a:rPr lang="fr-FR" sz="2200" b="1" dirty="0">
                <a:solidFill>
                  <a:srgbClr val="C92360"/>
                </a:solidFill>
              </a:rPr>
              <a:t>(débit)</a:t>
            </a:r>
          </a:p>
          <a:p>
            <a:pPr marL="0" indent="0" algn="ctr">
              <a:lnSpc>
                <a:spcPct val="150000"/>
              </a:lnSpc>
              <a:spcBef>
                <a:spcPts val="0"/>
              </a:spcBef>
              <a:buNone/>
            </a:pPr>
            <a:r>
              <a:rPr lang="fr-FR" sz="2200" b="1" dirty="0">
                <a:solidFill>
                  <a:srgbClr val="C92360"/>
                </a:solidFill>
              </a:rPr>
              <a:t>1 150 €</a:t>
            </a:r>
          </a:p>
        </p:txBody>
      </p:sp>
      <p:sp>
        <p:nvSpPr>
          <p:cNvPr id="36" name="Rectangle à coins arrondis 35"/>
          <p:cNvSpPr/>
          <p:nvPr/>
        </p:nvSpPr>
        <p:spPr>
          <a:xfrm>
            <a:off x="6790451" y="2788910"/>
            <a:ext cx="2321922" cy="200567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Rectangle à coins arrondis 37"/>
          <p:cNvSpPr/>
          <p:nvPr/>
        </p:nvSpPr>
        <p:spPr>
          <a:xfrm>
            <a:off x="9372187" y="2788468"/>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Espace réservé du contenu 7"/>
          <p:cNvSpPr>
            <a:spLocks noGrp="1"/>
          </p:cNvSpPr>
          <p:nvPr>
            <p:ph idx="4294967295"/>
          </p:nvPr>
        </p:nvSpPr>
        <p:spPr>
          <a:xfrm>
            <a:off x="6976052" y="3153109"/>
            <a:ext cx="1950719" cy="1277273"/>
          </a:xfrm>
          <a:prstGeom prst="rect">
            <a:avLst/>
          </a:prstGeom>
        </p:spPr>
        <p:txBody>
          <a:bodyPr wrap="square" anchor="ctr">
            <a:spAutoFit/>
          </a:bodyPr>
          <a:lstStyle/>
          <a:p>
            <a:pPr marL="0" indent="0" algn="ctr">
              <a:lnSpc>
                <a:spcPct val="100000"/>
              </a:lnSpc>
              <a:spcBef>
                <a:spcPts val="0"/>
              </a:spcBef>
              <a:buNone/>
            </a:pPr>
            <a:r>
              <a:rPr lang="fr-FR" sz="2200" b="1" dirty="0"/>
              <a:t>Ressources</a:t>
            </a:r>
          </a:p>
          <a:p>
            <a:pPr marL="0" indent="0" algn="ctr">
              <a:lnSpc>
                <a:spcPct val="100000"/>
              </a:lnSpc>
              <a:spcBef>
                <a:spcPts val="0"/>
              </a:spcBef>
              <a:buNone/>
            </a:pPr>
            <a:r>
              <a:rPr lang="fr-FR" sz="2200" b="1" dirty="0"/>
              <a:t>(crédit)</a:t>
            </a:r>
          </a:p>
          <a:p>
            <a:pPr marL="0" indent="0" algn="ctr">
              <a:lnSpc>
                <a:spcPct val="150000"/>
              </a:lnSpc>
              <a:spcBef>
                <a:spcPts val="0"/>
              </a:spcBef>
              <a:buNone/>
            </a:pPr>
            <a:r>
              <a:rPr lang="fr-FR" sz="2200" b="1" dirty="0"/>
              <a:t>1 450 €</a:t>
            </a:r>
          </a:p>
        </p:txBody>
      </p:sp>
      <p:sp>
        <p:nvSpPr>
          <p:cNvPr id="39" name="Espace réservé du contenu 7"/>
          <p:cNvSpPr>
            <a:spLocks noGrp="1"/>
          </p:cNvSpPr>
          <p:nvPr>
            <p:ph idx="4294967295"/>
          </p:nvPr>
        </p:nvSpPr>
        <p:spPr>
          <a:xfrm>
            <a:off x="9532601" y="3265128"/>
            <a:ext cx="2001094" cy="1277273"/>
          </a:xfrm>
          <a:prstGeom prst="rect">
            <a:avLst/>
          </a:prstGeom>
        </p:spPr>
        <p:txBody>
          <a:bodyPr wrap="square" anchor="ctr">
            <a:spAutoFit/>
          </a:bodyPr>
          <a:lstStyle/>
          <a:p>
            <a:pPr marL="0" indent="0" algn="ctr">
              <a:lnSpc>
                <a:spcPct val="100000"/>
              </a:lnSpc>
              <a:spcBef>
                <a:spcPts val="0"/>
              </a:spcBef>
              <a:buNone/>
            </a:pPr>
            <a:r>
              <a:rPr lang="fr-FR" sz="2200" b="1" dirty="0">
                <a:solidFill>
                  <a:srgbClr val="C92360"/>
                </a:solidFill>
              </a:rPr>
              <a:t>Dépenses</a:t>
            </a:r>
          </a:p>
          <a:p>
            <a:pPr marL="0" indent="0" algn="ctr">
              <a:lnSpc>
                <a:spcPct val="100000"/>
              </a:lnSpc>
              <a:spcBef>
                <a:spcPts val="0"/>
              </a:spcBef>
              <a:buNone/>
            </a:pPr>
            <a:r>
              <a:rPr lang="fr-FR" sz="2200" b="1" dirty="0">
                <a:solidFill>
                  <a:srgbClr val="C92360"/>
                </a:solidFill>
              </a:rPr>
              <a:t>(débit)</a:t>
            </a:r>
          </a:p>
          <a:p>
            <a:pPr marL="0" indent="0" algn="ctr">
              <a:lnSpc>
                <a:spcPct val="150000"/>
              </a:lnSpc>
              <a:spcBef>
                <a:spcPts val="0"/>
              </a:spcBef>
              <a:buNone/>
            </a:pPr>
            <a:r>
              <a:rPr lang="fr-FR" sz="2200" b="1" dirty="0">
                <a:solidFill>
                  <a:srgbClr val="C92360"/>
                </a:solidFill>
              </a:rPr>
              <a:t>1 550 €</a:t>
            </a:r>
          </a:p>
        </p:txBody>
      </p:sp>
      <p:sp>
        <p:nvSpPr>
          <p:cNvPr id="40" name="Rectangle à coins arrondis 39"/>
          <p:cNvSpPr/>
          <p:nvPr/>
        </p:nvSpPr>
        <p:spPr>
          <a:xfrm>
            <a:off x="761129" y="5598934"/>
            <a:ext cx="4882243"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Espace réservé du contenu 7"/>
          <p:cNvSpPr>
            <a:spLocks noGrp="1"/>
          </p:cNvSpPr>
          <p:nvPr>
            <p:ph idx="4294967295"/>
          </p:nvPr>
        </p:nvSpPr>
        <p:spPr>
          <a:xfrm>
            <a:off x="786626" y="5646290"/>
            <a:ext cx="4830120" cy="6186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800" noProof="1">
                <a:solidFill>
                  <a:srgbClr val="5AA11C"/>
                </a:solidFill>
              </a:rPr>
              <a:t>Solde</a:t>
            </a:r>
            <a:r>
              <a:rPr lang="fr-FR" sz="1800" dirty="0">
                <a:solidFill>
                  <a:srgbClr val="5AA11C"/>
                </a:solidFill>
              </a:rPr>
              <a:t> positif (</a:t>
            </a:r>
            <a:r>
              <a:rPr lang="fr-FR" sz="1800" noProof="1">
                <a:solidFill>
                  <a:srgbClr val="5AA11C"/>
                </a:solidFill>
              </a:rPr>
              <a:t>créditeur)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5AA11C"/>
                </a:solidFill>
              </a:rPr>
              <a:t>+ 50 €</a:t>
            </a:r>
          </a:p>
        </p:txBody>
      </p:sp>
      <p:sp>
        <p:nvSpPr>
          <p:cNvPr id="42" name="Rectangle à coins arrondis 41"/>
          <p:cNvSpPr/>
          <p:nvPr/>
        </p:nvSpPr>
        <p:spPr>
          <a:xfrm>
            <a:off x="6811867" y="5563531"/>
            <a:ext cx="4882243"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t>
            </a:r>
          </a:p>
        </p:txBody>
      </p:sp>
      <p:sp>
        <p:nvSpPr>
          <p:cNvPr id="44" name="Espace réservé du contenu 7"/>
          <p:cNvSpPr>
            <a:spLocks noGrp="1"/>
          </p:cNvSpPr>
          <p:nvPr>
            <p:ph idx="4294967295"/>
          </p:nvPr>
        </p:nvSpPr>
        <p:spPr>
          <a:xfrm>
            <a:off x="6811867" y="5646290"/>
            <a:ext cx="4882242" cy="6186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800" noProof="1">
                <a:solidFill>
                  <a:srgbClr val="C00000"/>
                </a:solidFill>
              </a:rPr>
              <a:t>Solde</a:t>
            </a:r>
            <a:r>
              <a:rPr lang="fr-FR" sz="1800" dirty="0">
                <a:solidFill>
                  <a:srgbClr val="C00000"/>
                </a:solidFill>
              </a:rPr>
              <a:t> négatif (</a:t>
            </a:r>
            <a:r>
              <a:rPr lang="fr-FR" sz="1800" noProof="1">
                <a:solidFill>
                  <a:srgbClr val="C00000"/>
                </a:solidFill>
              </a:rPr>
              <a:t>débiteur)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C00000"/>
                </a:solidFill>
              </a:rPr>
              <a:t>  - 100 €</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220" y="4938456"/>
            <a:ext cx="2410297" cy="475716"/>
          </a:xfrm>
          <a:prstGeom prst="rect">
            <a:avLst/>
          </a:prstGeom>
        </p:spPr>
      </p:pic>
      <p:pic>
        <p:nvPicPr>
          <p:cNvPr id="45" name="Imag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075036" y="4944635"/>
            <a:ext cx="2336060" cy="461064"/>
          </a:xfrm>
          <a:prstGeom prst="rect">
            <a:avLst/>
          </a:prstGeom>
        </p:spPr>
      </p:pic>
      <p:pic>
        <p:nvPicPr>
          <p:cNvPr id="46" name="Imag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32" name="Espace réservé du contenu 7"/>
          <p:cNvSpPr>
            <a:spLocks noGrp="1"/>
          </p:cNvSpPr>
          <p:nvPr>
            <p:ph idx="4294967295"/>
          </p:nvPr>
        </p:nvSpPr>
        <p:spPr>
          <a:xfrm>
            <a:off x="966059" y="3405984"/>
            <a:ext cx="1950719" cy="1214500"/>
          </a:xfrm>
          <a:prstGeom prst="rect">
            <a:avLst/>
          </a:prstGeom>
        </p:spPr>
        <p:txBody>
          <a:bodyPr wrap="square" anchor="ctr">
            <a:spAutoFit/>
          </a:bodyPr>
          <a:lstStyle/>
          <a:p>
            <a:pPr marL="0" indent="0" algn="ctr">
              <a:lnSpc>
                <a:spcPct val="100000"/>
              </a:lnSpc>
              <a:spcBef>
                <a:spcPts val="0"/>
              </a:spcBef>
              <a:buNone/>
            </a:pPr>
            <a:r>
              <a:rPr lang="fr-FR" sz="2200" b="1" dirty="0"/>
              <a:t>Ressources</a:t>
            </a:r>
          </a:p>
          <a:p>
            <a:pPr marL="0" indent="0" algn="ctr">
              <a:lnSpc>
                <a:spcPct val="100000"/>
              </a:lnSpc>
              <a:spcBef>
                <a:spcPts val="0"/>
              </a:spcBef>
              <a:buNone/>
            </a:pPr>
            <a:r>
              <a:rPr lang="fr-FR" sz="2200" b="1" dirty="0"/>
              <a:t>(crédit)</a:t>
            </a:r>
          </a:p>
          <a:p>
            <a:pPr marL="0" indent="0" algn="ctr">
              <a:lnSpc>
                <a:spcPct val="150000"/>
              </a:lnSpc>
              <a:spcBef>
                <a:spcPts val="0"/>
              </a:spcBef>
              <a:buNone/>
            </a:pPr>
            <a:r>
              <a:rPr lang="fr-FR" sz="2200" b="1" dirty="0"/>
              <a:t>1 200 €</a:t>
            </a: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119748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3" grpId="0" build="p"/>
      <p:bldP spid="26" grpId="0" build="p"/>
      <p:bldP spid="27" grpId="0" animBg="1"/>
      <p:bldP spid="35" grpId="0" animBg="1"/>
      <p:bldP spid="30" grpId="0" uiExpand="1"/>
      <p:bldP spid="36" grpId="0" animBg="1"/>
      <p:bldP spid="38" grpId="0" animBg="1"/>
      <p:bldP spid="37" grpId="0" uiExpand="1"/>
      <p:bldP spid="39" grpId="0" uiExpand="1"/>
      <p:bldP spid="40" grpId="0" animBg="1"/>
      <p:bldP spid="41" grpId="0" uiExpand="1" build="p"/>
      <p:bldP spid="42" grpId="0" animBg="1"/>
      <p:bldP spid="44" grpId="0" uiExpand="1" build="p"/>
      <p:bldP spid="32"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à coins arrondis 48"/>
          <p:cNvSpPr/>
          <p:nvPr/>
        </p:nvSpPr>
        <p:spPr>
          <a:xfrm>
            <a:off x="1234956" y="2801127"/>
            <a:ext cx="4267202" cy="1887436"/>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519090" cy="646331"/>
          </a:xfrm>
        </p:spPr>
        <p:txBody>
          <a:bodyPr/>
          <a:lstStyle/>
          <a:p>
            <a:pPr marL="0" indent="0">
              <a:buNone/>
            </a:pPr>
            <a:r>
              <a:rPr lang="fr-FR" sz="4000" dirty="0"/>
              <a:t>1. LE 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7</a:t>
            </a:fld>
            <a:endParaRPr lang="fr-FR" dirty="0"/>
          </a:p>
        </p:txBody>
      </p:sp>
      <p:sp>
        <p:nvSpPr>
          <p:cNvPr id="29" name="Rectangle à coins arrondis 28"/>
          <p:cNvSpPr/>
          <p:nvPr/>
        </p:nvSpPr>
        <p:spPr>
          <a:xfrm>
            <a:off x="7303636" y="368943"/>
            <a:ext cx="3243138"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7512798" y="431284"/>
            <a:ext cx="2824812"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Les ressources</a:t>
            </a:r>
          </a:p>
        </p:txBody>
      </p:sp>
      <p:sp>
        <p:nvSpPr>
          <p:cNvPr id="47" name="ZoneTexte 46"/>
          <p:cNvSpPr txBox="1"/>
          <p:nvPr/>
        </p:nvSpPr>
        <p:spPr>
          <a:xfrm>
            <a:off x="1514058" y="3142637"/>
            <a:ext cx="4052039"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revenus du travail</a:t>
            </a:r>
          </a:p>
          <a:p>
            <a:pPr marL="342900" indent="-342900">
              <a:buBlip>
                <a:blip r:embed="rId3"/>
              </a:buBlip>
            </a:pPr>
            <a:endParaRPr lang="fr-FR" sz="2400" dirty="0">
              <a:solidFill>
                <a:schemeClr val="bg1"/>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pensions</a:t>
            </a:r>
          </a:p>
        </p:txBody>
      </p:sp>
      <p:sp>
        <p:nvSpPr>
          <p:cNvPr id="50" name="Rectangle à coins arrondis 49"/>
          <p:cNvSpPr/>
          <p:nvPr/>
        </p:nvSpPr>
        <p:spPr>
          <a:xfrm>
            <a:off x="6625320" y="2797041"/>
            <a:ext cx="4124961" cy="189152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t>
            </a:r>
          </a:p>
        </p:txBody>
      </p:sp>
      <p:sp>
        <p:nvSpPr>
          <p:cNvPr id="52" name="ZoneTexte 51"/>
          <p:cNvSpPr txBox="1"/>
          <p:nvPr/>
        </p:nvSpPr>
        <p:spPr>
          <a:xfrm>
            <a:off x="6910855" y="3174212"/>
            <a:ext cx="3722058"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aides sociales</a:t>
            </a:r>
          </a:p>
          <a:p>
            <a:pPr marL="342900" indent="-342900">
              <a:buSzPct val="125000"/>
              <a:buBlip>
                <a:blip r:embed="rId3"/>
              </a:buBlip>
            </a:pPr>
            <a:endParaRPr lang="fr-FR" sz="2400" dirty="0">
              <a:solidFill>
                <a:srgbClr val="213B76"/>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Autres</a:t>
            </a:r>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83047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7" grpId="0"/>
      <p:bldP spid="50" grpId="0" animBg="1"/>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942560" y="2198299"/>
            <a:ext cx="4805894" cy="4019735"/>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977153" cy="646331"/>
          </a:xfrm>
        </p:spPr>
        <p:txBody>
          <a:bodyPr/>
          <a:lstStyle/>
          <a:p>
            <a:pPr marL="0" indent="0">
              <a:buNone/>
            </a:pPr>
            <a:r>
              <a:rPr lang="fr-FR" sz="4000" dirty="0"/>
              <a:t>1. LE 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8</a:t>
            </a:fld>
            <a:endParaRPr lang="fr-FR" dirty="0"/>
          </a:p>
        </p:txBody>
      </p:sp>
      <p:sp>
        <p:nvSpPr>
          <p:cNvPr id="10" name="ZoneTexte 9"/>
          <p:cNvSpPr txBox="1"/>
          <p:nvPr/>
        </p:nvSpPr>
        <p:spPr>
          <a:xfrm>
            <a:off x="1234595" y="2500006"/>
            <a:ext cx="4221824" cy="3416320"/>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Impôts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Internet/téléphone (forfait)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Loyer</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Assurances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(abonnement)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Eau, gaz, électricité</a:t>
            </a:r>
            <a:endParaRPr lang="fr-FR" sz="1600" dirty="0">
              <a:solidFill>
                <a:srgbClr val="C92360"/>
              </a:solidFill>
              <a:latin typeface="Arial" panose="020B0604020202020204" pitchFamily="34" charset="0"/>
              <a:cs typeface="Arial" panose="020B0604020202020204" pitchFamily="34" charset="0"/>
            </a:endParaRPr>
          </a:p>
        </p:txBody>
      </p:sp>
      <p:sp>
        <p:nvSpPr>
          <p:cNvPr id="40" name="Rectangle à coins arrondis 39"/>
          <p:cNvSpPr/>
          <p:nvPr/>
        </p:nvSpPr>
        <p:spPr>
          <a:xfrm>
            <a:off x="7753490" y="368943"/>
            <a:ext cx="2833284" cy="647901"/>
          </a:xfrm>
          <a:prstGeom prst="roundRect">
            <a:avLst>
              <a:gd name="adj" fmla="val 0"/>
            </a:avLst>
          </a:prstGeom>
          <a:noFill/>
          <a:ln w="38100" cap="sq">
            <a:solidFill>
              <a:srgbClr val="C9236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7887569" y="431284"/>
            <a:ext cx="2565126" cy="523220"/>
          </a:xfrm>
          <a:prstGeom prst="rect">
            <a:avLst/>
          </a:prstGeom>
          <a:noFill/>
          <a:ln>
            <a:noFill/>
          </a:ln>
        </p:spPr>
        <p:txBody>
          <a:bodyPr wrap="none" rtlCol="0">
            <a:spAutoFit/>
          </a:bodyPr>
          <a:lstStyle/>
          <a:p>
            <a:r>
              <a:rPr lang="fr-FR" sz="2800" b="1" dirty="0">
                <a:solidFill>
                  <a:srgbClr val="C92360"/>
                </a:solidFill>
                <a:latin typeface="Arial" panose="020B0604020202020204" pitchFamily="34" charset="0"/>
                <a:cs typeface="Arial" panose="020B0604020202020204" pitchFamily="34" charset="0"/>
              </a:rPr>
              <a:t>Les dépenses</a:t>
            </a:r>
          </a:p>
        </p:txBody>
      </p:sp>
      <p:sp>
        <p:nvSpPr>
          <p:cNvPr id="46" name="Rectangle à coins arrondis 45"/>
          <p:cNvSpPr/>
          <p:nvPr/>
        </p:nvSpPr>
        <p:spPr>
          <a:xfrm>
            <a:off x="6409166" y="2198300"/>
            <a:ext cx="5247174" cy="1845245"/>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ZoneTexte 46"/>
          <p:cNvSpPr txBox="1"/>
          <p:nvPr/>
        </p:nvSpPr>
        <p:spPr>
          <a:xfrm>
            <a:off x="6755028" y="2189602"/>
            <a:ext cx="4930696" cy="1754326"/>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Alimentation</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(essence, bus…)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Internet/téléphone (hors forfait)</a:t>
            </a:r>
          </a:p>
        </p:txBody>
      </p:sp>
      <p:sp>
        <p:nvSpPr>
          <p:cNvPr id="49" name="Rectangle à coins arrondis 48"/>
          <p:cNvSpPr/>
          <p:nvPr/>
        </p:nvSpPr>
        <p:spPr>
          <a:xfrm>
            <a:off x="6409166" y="4985880"/>
            <a:ext cx="5257571" cy="1242211"/>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6810183" y="5031006"/>
            <a:ext cx="2154771" cy="1131848"/>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Habillement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Cadeaux</a:t>
            </a:r>
          </a:p>
        </p:txBody>
      </p:sp>
      <p:sp>
        <p:nvSpPr>
          <p:cNvPr id="51" name="ZoneTexte 50"/>
          <p:cNvSpPr txBox="1"/>
          <p:nvPr/>
        </p:nvSpPr>
        <p:spPr>
          <a:xfrm>
            <a:off x="9485751" y="5017706"/>
            <a:ext cx="2063991" cy="1200329"/>
          </a:xfrm>
          <a:prstGeom prst="rect">
            <a:avLst/>
          </a:prstGeom>
          <a:noFill/>
          <a:ln w="38100">
            <a:noFill/>
          </a:ln>
        </p:spPr>
        <p:txBody>
          <a:bodyPr wrap="square" rtlCol="0">
            <a:spAutoFit/>
          </a:bodyPr>
          <a:lstStyle/>
          <a:p>
            <a:pPr marL="342900" indent="-342900">
              <a:lnSpc>
                <a:spcPct val="150000"/>
              </a:lnSpc>
              <a:buBlip>
                <a:blip r:embed="rId3"/>
              </a:buBlip>
            </a:pPr>
            <a:r>
              <a:rPr lang="fr-FR" sz="2400" dirty="0">
                <a:solidFill>
                  <a:srgbClr val="213B76"/>
                </a:solidFill>
                <a:latin typeface="Arial" panose="020B0604020202020204" pitchFamily="34" charset="0"/>
                <a:cs typeface="Arial" panose="020B0604020202020204" pitchFamily="34" charset="0"/>
              </a:rPr>
              <a:t>Loisirs</a:t>
            </a:r>
          </a:p>
          <a:p>
            <a:pPr marL="342900" indent="-342900">
              <a:lnSpc>
                <a:spcPct val="150000"/>
              </a:lnSpc>
              <a:buBlip>
                <a:blip r:embed="rId3"/>
              </a:buBlip>
            </a:pPr>
            <a:r>
              <a:rPr lang="fr-FR" sz="2400" dirty="0">
                <a:solidFill>
                  <a:srgbClr val="213B76"/>
                </a:solidFill>
                <a:latin typeface="Arial" panose="020B0604020202020204" pitchFamily="34" charset="0"/>
                <a:cs typeface="Arial" panose="020B0604020202020204" pitchFamily="34" charset="0"/>
              </a:rPr>
              <a:t>Vacances</a:t>
            </a:r>
          </a:p>
        </p:txBody>
      </p:sp>
      <p:pic>
        <p:nvPicPr>
          <p:cNvPr id="52" name="Imag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21" name="Rectangle à coins arrondis 20"/>
          <p:cNvSpPr/>
          <p:nvPr/>
        </p:nvSpPr>
        <p:spPr>
          <a:xfrm>
            <a:off x="942560" y="1605314"/>
            <a:ext cx="480589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latin typeface="Arial" panose="020B0604020202020204" pitchFamily="34" charset="0"/>
                <a:cs typeface="Arial" panose="020B0604020202020204" pitchFamily="34" charset="0"/>
              </a:rPr>
              <a:t>Fixes (et régulières )</a:t>
            </a:r>
          </a:p>
        </p:txBody>
      </p:sp>
      <p:sp>
        <p:nvSpPr>
          <p:cNvPr id="22" name="Rectangle à coins arrondis 21"/>
          <p:cNvSpPr/>
          <p:nvPr/>
        </p:nvSpPr>
        <p:spPr>
          <a:xfrm>
            <a:off x="6409166" y="1590136"/>
            <a:ext cx="524717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prstClr val="white"/>
                </a:solidFill>
                <a:latin typeface="Arial" panose="020B0604020202020204" pitchFamily="34" charset="0"/>
                <a:cs typeface="Arial" panose="020B0604020202020204" pitchFamily="34" charset="0"/>
              </a:rPr>
              <a:t>Variables</a:t>
            </a:r>
            <a:r>
              <a:rPr lang="fr-FR" sz="2400" b="1" dirty="0">
                <a:latin typeface="Arial" panose="020B0604020202020204" pitchFamily="34" charset="0"/>
                <a:cs typeface="Arial" panose="020B0604020202020204" pitchFamily="34" charset="0"/>
              </a:rPr>
              <a:t> (et régulières )</a:t>
            </a:r>
          </a:p>
        </p:txBody>
      </p:sp>
      <p:sp>
        <p:nvSpPr>
          <p:cNvPr id="23" name="Rectangle à coins arrondis 22"/>
          <p:cNvSpPr/>
          <p:nvPr/>
        </p:nvSpPr>
        <p:spPr>
          <a:xfrm>
            <a:off x="6409166" y="4386414"/>
            <a:ext cx="5257571"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prstClr val="white"/>
                </a:solidFill>
                <a:latin typeface="Arial" panose="020B0604020202020204" pitchFamily="34" charset="0"/>
                <a:cs typeface="Arial" panose="020B0604020202020204" pitchFamily="34" charset="0"/>
              </a:rPr>
              <a:t>Occasionnelles</a:t>
            </a:r>
            <a:endParaRPr lang="fr-FR" sz="2400" b="1" dirty="0">
              <a:latin typeface="Arial" panose="020B0604020202020204" pitchFamily="34" charset="0"/>
              <a:cs typeface="Arial" panose="020B0604020202020204" pitchFamily="34" charset="0"/>
            </a:endParaRP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spTree>
    <p:extLst>
      <p:ext uri="{BB962C8B-B14F-4D97-AF65-F5344CB8AC3E}">
        <p14:creationId xmlns:p14="http://schemas.microsoft.com/office/powerpoint/2010/main" val="142614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0" grpId="0"/>
      <p:bldP spid="46" grpId="0" animBg="1"/>
      <p:bldP spid="47" grpId="0"/>
      <p:bldP spid="49" grpId="0" animBg="1"/>
      <p:bldP spid="31" grpId="0"/>
      <p:bldP spid="51" grpId="0"/>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7448415" cy="646331"/>
          </a:xfrm>
        </p:spPr>
        <p:txBody>
          <a:bodyPr/>
          <a:lstStyle/>
          <a:p>
            <a:pPr marL="0" indent="0">
              <a:buNone/>
            </a:pPr>
            <a:r>
              <a:rPr lang="fr-FR" sz="4000" dirty="0"/>
              <a:t>1. LE 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9</a:t>
            </a:fld>
            <a:endParaRPr lang="fr-FR" dirty="0"/>
          </a:p>
        </p:txBody>
      </p:sp>
      <p:sp>
        <p:nvSpPr>
          <p:cNvPr id="40" name="Rectangle à coins arrondis 39"/>
          <p:cNvSpPr/>
          <p:nvPr/>
        </p:nvSpPr>
        <p:spPr>
          <a:xfrm>
            <a:off x="9153909" y="287706"/>
            <a:ext cx="1571678" cy="540000"/>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9458686" y="304903"/>
            <a:ext cx="962123" cy="523220"/>
          </a:xfrm>
          <a:prstGeom prst="rect">
            <a:avLst/>
          </a:prstGeom>
          <a:noFill/>
          <a:ln>
            <a:noFill/>
          </a:ln>
        </p:spPr>
        <p:txBody>
          <a:bodyPr wrap="none" rtlCol="0">
            <a:spAutoFit/>
          </a:bodyPr>
          <a:lstStyle/>
          <a:p>
            <a:r>
              <a:rPr lang="fr-FR" sz="2800" b="1" dirty="0">
                <a:solidFill>
                  <a:srgbClr val="E06F17"/>
                </a:solidFill>
                <a:latin typeface="Arial" panose="020B0604020202020204" pitchFamily="34" charset="0"/>
                <a:cs typeface="Arial" panose="020B0604020202020204" pitchFamily="34" charset="0"/>
              </a:rPr>
              <a:t>Quiz</a:t>
            </a:r>
          </a:p>
        </p:txBody>
      </p:sp>
      <p:sp>
        <p:nvSpPr>
          <p:cNvPr id="26" name="Espace réservé du texte 4"/>
          <p:cNvSpPr txBox="1"/>
          <p:nvPr/>
        </p:nvSpPr>
        <p:spPr>
          <a:xfrm>
            <a:off x="1612254" y="1565255"/>
            <a:ext cx="10290266" cy="523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500" b="1">
                <a:solidFill>
                  <a:srgbClr val="002060"/>
                </a:solidFill>
                <a:latin typeface="Arial"/>
                <a:ea typeface="Arial"/>
                <a:cs typeface="Arial"/>
                <a:sym typeface="Arial"/>
              </a:defRPr>
            </a:lvl1pPr>
          </a:lstStyle>
          <a:p>
            <a:r>
              <a:rPr lang="en-US" sz="2800" noProof="1">
                <a:solidFill>
                  <a:srgbClr val="C92360"/>
                </a:solidFill>
                <a:latin typeface="Arial" panose="020B0604020202020204" pitchFamily="34" charset="0"/>
                <a:cs typeface="Arial" panose="020B0604020202020204" pitchFamily="34" charset="0"/>
              </a:rPr>
              <a:t>Selon vous</a:t>
            </a:r>
            <a:r>
              <a:rPr sz="2800" dirty="0">
                <a:solidFill>
                  <a:srgbClr val="C92360"/>
                </a:solidFill>
                <a:latin typeface="Arial" panose="020B0604020202020204" pitchFamily="34" charset="0"/>
                <a:cs typeface="Arial" panose="020B0604020202020204" pitchFamily="34" charset="0"/>
              </a:rPr>
              <a:t>, sur </a:t>
            </a:r>
            <a:r>
              <a:rPr lang="en-US" sz="2800" noProof="1">
                <a:solidFill>
                  <a:srgbClr val="C92360"/>
                </a:solidFill>
                <a:latin typeface="Arial" panose="020B0604020202020204" pitchFamily="34" charset="0"/>
                <a:cs typeface="Arial" panose="020B0604020202020204" pitchFamily="34" charset="0"/>
              </a:rPr>
              <a:t>quelles</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dépenses peut-on</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agir</a:t>
            </a:r>
            <a:r>
              <a:rPr sz="2800" dirty="0">
                <a:solidFill>
                  <a:srgbClr val="C92360"/>
                </a:solidFill>
                <a:latin typeface="Arial" panose="020B0604020202020204" pitchFamily="34" charset="0"/>
                <a:cs typeface="Arial" panose="020B0604020202020204" pitchFamily="34" charset="0"/>
              </a:rPr>
              <a:t> </a:t>
            </a:r>
            <a:r>
              <a:rPr lang="fr-FR" sz="2800" dirty="0">
                <a:solidFill>
                  <a:srgbClr val="C92360"/>
                </a:solidFill>
                <a:latin typeface="Arial" panose="020B0604020202020204" pitchFamily="34" charset="0"/>
                <a:cs typeface="Arial" panose="020B0604020202020204" pitchFamily="34" charset="0"/>
              </a:rPr>
              <a:t>facilement </a:t>
            </a:r>
            <a:r>
              <a:rPr sz="2800" dirty="0">
                <a:solidFill>
                  <a:srgbClr val="C92360"/>
                </a:solidFill>
                <a:latin typeface="Arial" panose="020B0604020202020204" pitchFamily="34" charset="0"/>
                <a:cs typeface="Arial" panose="020B0604020202020204" pitchFamily="34" charset="0"/>
              </a:rPr>
              <a:t>?</a:t>
            </a:r>
          </a:p>
        </p:txBody>
      </p:sp>
      <p:pic>
        <p:nvPicPr>
          <p:cNvPr id="2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790" y="1531609"/>
            <a:ext cx="882960" cy="662220"/>
          </a:xfrm>
          <a:prstGeom prst="rect">
            <a:avLst/>
          </a:prstGeom>
        </p:spPr>
      </p:pic>
      <p:sp>
        <p:nvSpPr>
          <p:cNvPr id="28" name="Rectangle à coins arrondis 27"/>
          <p:cNvSpPr/>
          <p:nvPr/>
        </p:nvSpPr>
        <p:spPr>
          <a:xfrm>
            <a:off x="823141" y="2485722"/>
            <a:ext cx="10916555" cy="3614774"/>
          </a:xfrm>
          <a:prstGeom prst="roundRect">
            <a:avLst>
              <a:gd name="adj" fmla="val 0"/>
            </a:avLst>
          </a:prstGeom>
          <a:solidFill>
            <a:srgbClr val="F2F2F2"/>
          </a:solidFill>
          <a:ln w="28575">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7" name="Groupe 36"/>
          <p:cNvGrpSpPr/>
          <p:nvPr/>
        </p:nvGrpSpPr>
        <p:grpSpPr>
          <a:xfrm>
            <a:off x="1177132" y="5071377"/>
            <a:ext cx="2011247" cy="634049"/>
            <a:chOff x="1452163" y="4107210"/>
            <a:chExt cx="2011247" cy="634049"/>
          </a:xfrm>
        </p:grpSpPr>
        <p:sp>
          <p:nvSpPr>
            <p:cNvPr id="38" name="Rectangle à coins arrondis 37"/>
            <p:cNvSpPr/>
            <p:nvPr/>
          </p:nvSpPr>
          <p:spPr>
            <a:xfrm>
              <a:off x="1536269" y="4107210"/>
              <a:ext cx="184303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ZoneTexte 14"/>
            <p:cNvSpPr txBox="1"/>
            <p:nvPr/>
          </p:nvSpPr>
          <p:spPr>
            <a:xfrm>
              <a:off x="1452163" y="4193404"/>
              <a:ext cx="2011247" cy="461661"/>
            </a:xfrm>
            <a:prstGeom prst="rect">
              <a:avLst/>
            </a:prstGeom>
            <a:noFill/>
            <a:ln w="381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Transports</a:t>
              </a:r>
            </a:p>
          </p:txBody>
        </p:sp>
      </p:grpSp>
      <p:sp>
        <p:nvSpPr>
          <p:cNvPr id="30" name="Rectangle à coins arrondis 29"/>
          <p:cNvSpPr/>
          <p:nvPr/>
        </p:nvSpPr>
        <p:spPr>
          <a:xfrm>
            <a:off x="1360793" y="2845604"/>
            <a:ext cx="212010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7"/>
          <p:cNvSpPr txBox="1"/>
          <p:nvPr/>
        </p:nvSpPr>
        <p:spPr>
          <a:xfrm>
            <a:off x="1584788" y="2931798"/>
            <a:ext cx="1678067"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Électricité</a:t>
            </a:r>
            <a:r>
              <a:rPr dirty="0">
                <a:solidFill>
                  <a:srgbClr val="213B76"/>
                </a:solidFill>
                <a:latin typeface="Myriad Pro" panose="020B0503030403020204"/>
              </a:rPr>
              <a:t> </a:t>
            </a:r>
          </a:p>
        </p:txBody>
      </p:sp>
      <p:sp>
        <p:nvSpPr>
          <p:cNvPr id="35" name="Rectangle à coins arrondis 34"/>
          <p:cNvSpPr/>
          <p:nvPr/>
        </p:nvSpPr>
        <p:spPr>
          <a:xfrm>
            <a:off x="3496389" y="3967331"/>
            <a:ext cx="429927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ZoneTexte 4"/>
          <p:cNvSpPr txBox="1"/>
          <p:nvPr/>
        </p:nvSpPr>
        <p:spPr>
          <a:xfrm>
            <a:off x="3606561" y="4062278"/>
            <a:ext cx="4078926"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lang="en-US" noProof="1">
                <a:solidFill>
                  <a:srgbClr val="213B76"/>
                </a:solidFill>
                <a:latin typeface="Arial" panose="020B0604020202020204" pitchFamily="34" charset="0"/>
                <a:cs typeface="Arial" panose="020B0604020202020204" pitchFamily="34" charset="0"/>
              </a:rPr>
              <a:t>Loisirs – sorties – cadeaux </a:t>
            </a:r>
          </a:p>
        </p:txBody>
      </p:sp>
      <p:sp>
        <p:nvSpPr>
          <p:cNvPr id="52" name="Rectangle à coins arrondis 51"/>
          <p:cNvSpPr/>
          <p:nvPr/>
        </p:nvSpPr>
        <p:spPr>
          <a:xfrm>
            <a:off x="4828820" y="2845604"/>
            <a:ext cx="1891421"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ZoneTexte 5"/>
          <p:cNvSpPr txBox="1"/>
          <p:nvPr/>
        </p:nvSpPr>
        <p:spPr>
          <a:xfrm>
            <a:off x="4734621" y="2886808"/>
            <a:ext cx="191112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Chauffage</a:t>
            </a:r>
          </a:p>
        </p:txBody>
      </p:sp>
      <p:sp>
        <p:nvSpPr>
          <p:cNvPr id="55" name="Rectangle à coins arrondis 54"/>
          <p:cNvSpPr/>
          <p:nvPr/>
        </p:nvSpPr>
        <p:spPr>
          <a:xfrm>
            <a:off x="8068168" y="2812438"/>
            <a:ext cx="3127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ZoneTexte 12"/>
          <p:cNvSpPr txBox="1"/>
          <p:nvPr/>
        </p:nvSpPr>
        <p:spPr>
          <a:xfrm>
            <a:off x="8112440" y="2898631"/>
            <a:ext cx="3065945"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Forfait téléphonique</a:t>
            </a:r>
          </a:p>
        </p:txBody>
      </p:sp>
      <p:sp>
        <p:nvSpPr>
          <p:cNvPr id="58" name="Rectangle à coins arrondis 57"/>
          <p:cNvSpPr/>
          <p:nvPr/>
        </p:nvSpPr>
        <p:spPr>
          <a:xfrm>
            <a:off x="4211523" y="5069196"/>
            <a:ext cx="387028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ZoneTexte 58"/>
          <p:cNvSpPr txBox="1"/>
          <p:nvPr/>
        </p:nvSpPr>
        <p:spPr>
          <a:xfrm>
            <a:off x="4294077" y="5155390"/>
            <a:ext cx="3705176"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213B76"/>
                </a:solidFill>
                <a:latin typeface="Arial" panose="020B0604020202020204" pitchFamily="34" charset="0"/>
                <a:cs typeface="Arial" panose="020B0604020202020204" pitchFamily="34" charset="0"/>
                <a:sym typeface="Helvetica"/>
              </a:rPr>
              <a:t>Vêtements – chaussures </a:t>
            </a:r>
          </a:p>
        </p:txBody>
      </p:sp>
      <p:sp>
        <p:nvSpPr>
          <p:cNvPr id="61" name="Rectangle à coins arrondis 60"/>
          <p:cNvSpPr/>
          <p:nvPr/>
        </p:nvSpPr>
        <p:spPr>
          <a:xfrm>
            <a:off x="8333437" y="3967331"/>
            <a:ext cx="2563588"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2" name="ZoneTexte 11"/>
          <p:cNvSpPr txBox="1"/>
          <p:nvPr/>
        </p:nvSpPr>
        <p:spPr>
          <a:xfrm>
            <a:off x="8475357" y="4053525"/>
            <a:ext cx="2279748"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Alimentation</a:t>
            </a:r>
          </a:p>
        </p:txBody>
      </p:sp>
      <p:sp>
        <p:nvSpPr>
          <p:cNvPr id="67" name="Rectangle à coins arrondis 66"/>
          <p:cNvSpPr/>
          <p:nvPr/>
        </p:nvSpPr>
        <p:spPr>
          <a:xfrm>
            <a:off x="9189058" y="5055838"/>
            <a:ext cx="1867456"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8" name="ZoneTexte 8"/>
          <p:cNvSpPr txBox="1"/>
          <p:nvPr/>
        </p:nvSpPr>
        <p:spPr>
          <a:xfrm>
            <a:off x="9363649" y="5142032"/>
            <a:ext cx="1518274"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fr-FR" dirty="0">
                <a:solidFill>
                  <a:srgbClr val="213B76"/>
                </a:solidFill>
                <a:latin typeface="Arial" panose="020B0604020202020204" pitchFamily="34" charset="0"/>
                <a:cs typeface="Arial" panose="020B0604020202020204" pitchFamily="34" charset="0"/>
              </a:rPr>
              <a:t>Énergie</a:t>
            </a:r>
            <a:endParaRPr dirty="0">
              <a:solidFill>
                <a:srgbClr val="213B76"/>
              </a:solidFill>
              <a:latin typeface="Arial" panose="020B0604020202020204" pitchFamily="34" charset="0"/>
              <a:cs typeface="Arial" panose="020B0604020202020204" pitchFamily="34" charset="0"/>
            </a:endParaRPr>
          </a:p>
        </p:txBody>
      </p:sp>
      <p:sp>
        <p:nvSpPr>
          <p:cNvPr id="43" name="Rectangle à coins arrondis 42"/>
          <p:cNvSpPr/>
          <p:nvPr/>
        </p:nvSpPr>
        <p:spPr>
          <a:xfrm>
            <a:off x="1612254" y="3967331"/>
            <a:ext cx="1095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ZoneTexte 8"/>
          <p:cNvSpPr txBox="1"/>
          <p:nvPr/>
        </p:nvSpPr>
        <p:spPr>
          <a:xfrm>
            <a:off x="1813649" y="4053525"/>
            <a:ext cx="692232" cy="4616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dirty="0">
                <a:solidFill>
                  <a:srgbClr val="213B76"/>
                </a:solidFill>
                <a:latin typeface="Arial" panose="020B0604020202020204" pitchFamily="34" charset="0"/>
                <a:cs typeface="Arial" panose="020B0604020202020204" pitchFamily="34" charset="0"/>
              </a:rPr>
              <a:t>Eau</a:t>
            </a:r>
          </a:p>
        </p:txBody>
      </p:sp>
      <p:sp>
        <p:nvSpPr>
          <p:cNvPr id="39" name="Espace réservé du pied de page 4"/>
          <p:cNvSpPr>
            <a:spLocks noGrp="1"/>
          </p:cNvSpPr>
          <p:nvPr>
            <p:ph type="ftr" sz="quarter" idx="3"/>
          </p:nvPr>
        </p:nvSpPr>
        <p:spPr>
          <a:xfrm>
            <a:off x="8475357" y="6428243"/>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a:t>Passeport EDUCFI – collège</a:t>
            </a:r>
          </a:p>
        </p:txBody>
      </p:sp>
      <p:pic>
        <p:nvPicPr>
          <p:cNvPr id="31" name="Imag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409385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5" grpId="0" animBg="1"/>
      <p:bldP spid="36" grpId="0"/>
      <p:bldP spid="52" grpId="0" animBg="1"/>
      <p:bldP spid="53" grpId="0"/>
      <p:bldP spid="55" grpId="0" animBg="1"/>
      <p:bldP spid="56" grpId="0"/>
      <p:bldP spid="58" grpId="0" animBg="1"/>
      <p:bldP spid="59" grpId="0"/>
      <p:bldP spid="61" grpId="0" animBg="1"/>
      <p:bldP spid="62" grpId="0"/>
      <p:bldP spid="67" grpId="0" animBg="1"/>
      <p:bldP spid="68" grpId="0"/>
      <p:bldP spid="43" grpId="0" animBg="1"/>
      <p:bldP spid="44"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10543</TotalTime>
  <Words>8144</Words>
  <Application>Microsoft Office PowerPoint</Application>
  <PresentationFormat>Grand écran</PresentationFormat>
  <Paragraphs>820</Paragraphs>
  <Slides>36</Slides>
  <Notes>36</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36</vt:i4>
      </vt:variant>
    </vt:vector>
  </HeadingPairs>
  <TitlesOfParts>
    <vt:vector size="46" baseType="lpstr">
      <vt:lpstr>Arial</vt:lpstr>
      <vt:lpstr>Calibri</vt:lpstr>
      <vt:lpstr>Calibri Light</vt:lpstr>
      <vt:lpstr>Helvetica</vt:lpstr>
      <vt:lpstr>Indie Flower</vt:lpstr>
      <vt:lpstr>Myriad Pro</vt:lpstr>
      <vt:lpstr>Times New Roman</vt:lpstr>
      <vt:lpstr>Vivaldi</vt:lpstr>
      <vt:lpstr>Wingdings</vt:lpstr>
      <vt:lpstr>Thème Office</vt:lpstr>
      <vt:lpstr>LE PASSEPORT D’ÉDUCATION  BUDGÉTAIRE ET FINANCIÈRE</vt:lpstr>
      <vt:lpstr>SOMMAIRE</vt:lpstr>
      <vt:lpstr>Présentation PowerPoint</vt:lpstr>
      <vt:lpstr>Présentation PowerPoint</vt:lpstr>
      <vt:lpstr>1. LE BUDGET</vt:lpstr>
      <vt:lpstr>1. LE BUDGET</vt:lpstr>
      <vt:lpstr>1. LE BUDGET</vt:lpstr>
      <vt:lpstr>1. LE BUDGET</vt:lpstr>
      <vt:lpstr>1. LE BUDGET</vt:lpstr>
      <vt:lpstr>1. LE BUDGET</vt:lpstr>
      <vt:lpstr>1. LE BUDGET</vt:lpstr>
      <vt:lpstr>1. LE BUDGET</vt:lpstr>
      <vt:lpstr>Présentation PowerPoint</vt:lpstr>
      <vt:lpstr>2. LE COMPTE BANCAIRE</vt:lpstr>
      <vt:lpstr>2. LE COMPTE BANCAIRE</vt:lpstr>
      <vt:lpstr>2. LE COMPTE BANCAIRE</vt:lpstr>
      <vt:lpstr>Présentation PowerPoint</vt:lpstr>
      <vt:lpstr>Présentation PowerPoint</vt:lpstr>
      <vt:lpstr>3. L’ÉPARGNE</vt:lpstr>
      <vt:lpstr>3. L’ÉPARGNE</vt:lpstr>
      <vt:lpstr>3. QU’EST CE QU’UN TAUX D’INTÉRÊT ?</vt:lpstr>
      <vt:lpstr>3. </vt:lpstr>
      <vt:lpstr>Présentation PowerPoint</vt:lpstr>
      <vt:lpstr>4. LE CRÉDIT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6. LES ARNAQUES</vt:lpstr>
      <vt:lpstr>LEXIQUE FINANCIER</vt:lpstr>
      <vt:lpstr>POUR CONCLURE</vt:lpstr>
      <vt:lpstr>LE PASSEPORT D’ÉDUCATION  BUDGÉTAIRE ET FINANCIÈRE      est réalisé en partenariat par :</vt:lpstr>
    </vt:vector>
  </TitlesOfParts>
  <Company>Banque de 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VIZENKOV Béatrice (DGSER DEF)</dc:creator>
  <cp:lastModifiedBy>a.dufour</cp:lastModifiedBy>
  <cp:revision>940</cp:revision>
  <cp:lastPrinted>2025-01-19T08:53:05Z</cp:lastPrinted>
  <dcterms:created xsi:type="dcterms:W3CDTF">2024-05-22T12:11:31Z</dcterms:created>
  <dcterms:modified xsi:type="dcterms:W3CDTF">2025-01-19T08:53:06Z</dcterms:modified>
</cp:coreProperties>
</file>